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3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4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5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2" r:id="rId1"/>
    <p:sldMasterId id="2147483798" r:id="rId2"/>
    <p:sldMasterId id="2147483786" r:id="rId3"/>
  </p:sldMasterIdLst>
  <p:notesMasterIdLst>
    <p:notesMasterId r:id="rId38"/>
  </p:notesMasterIdLst>
  <p:sldIdLst>
    <p:sldId id="263" r:id="rId4"/>
    <p:sldId id="304" r:id="rId5"/>
    <p:sldId id="305" r:id="rId6"/>
    <p:sldId id="258" r:id="rId7"/>
    <p:sldId id="308" r:id="rId8"/>
    <p:sldId id="264" r:id="rId9"/>
    <p:sldId id="266" r:id="rId10"/>
    <p:sldId id="267" r:id="rId11"/>
    <p:sldId id="268" r:id="rId12"/>
    <p:sldId id="309" r:id="rId13"/>
    <p:sldId id="296" r:id="rId14"/>
    <p:sldId id="270" r:id="rId15"/>
    <p:sldId id="273" r:id="rId16"/>
    <p:sldId id="271" r:id="rId17"/>
    <p:sldId id="272" r:id="rId18"/>
    <p:sldId id="275" r:id="rId19"/>
    <p:sldId id="282" r:id="rId20"/>
    <p:sldId id="283" r:id="rId21"/>
    <p:sldId id="281" r:id="rId22"/>
    <p:sldId id="310" r:id="rId23"/>
    <p:sldId id="299" r:id="rId24"/>
    <p:sldId id="277" r:id="rId25"/>
    <p:sldId id="284" r:id="rId26"/>
    <p:sldId id="278" r:id="rId27"/>
    <p:sldId id="312" r:id="rId28"/>
    <p:sldId id="303" r:id="rId29"/>
    <p:sldId id="289" r:id="rId30"/>
    <p:sldId id="300" r:id="rId31"/>
    <p:sldId id="294" r:id="rId32"/>
    <p:sldId id="313" r:id="rId33"/>
    <p:sldId id="314" r:id="rId34"/>
    <p:sldId id="301" r:id="rId35"/>
    <p:sldId id="316" r:id="rId36"/>
    <p:sldId id="311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华文琥珀" panose="02010800040101010101" pitchFamily="2" charset="-122"/>
      <p:regular r:id="rId43"/>
    </p:embeddedFont>
    <p:embeddedFont>
      <p:font typeface="幼圆" panose="02010509060101010101" pitchFamily="49" charset="-122"/>
      <p:regular r:id="rId44"/>
    </p:embeddedFont>
    <p:embeddedFont>
      <p:font typeface="Meiryo UI" panose="020B0604030504040204" pitchFamily="34" charset="-128"/>
      <p:regular r:id="rId45"/>
      <p:bold r:id="rId46"/>
      <p:italic r:id="rId47"/>
      <p:boldItalic r:id="rId48"/>
    </p:embeddedFont>
    <p:embeddedFont>
      <p:font typeface="方正正中黑简体" panose="02010600030101010101" charset="-122"/>
      <p:regular r:id="rId49"/>
    </p:embeddedFont>
    <p:embeddedFont>
      <p:font typeface="方正正黑简体" panose="02010600030101010101" charset="-122"/>
      <p:regular r:id="rId50"/>
    </p:embeddedFont>
    <p:embeddedFont>
      <p:font typeface="Aharoni" panose="02010803020104030203" pitchFamily="2" charset="-79"/>
      <p:bold r:id="rId51"/>
    </p:embeddedFont>
    <p:embeddedFont>
      <p:font typeface="Arial Unicode MS" panose="020B0604020202020204" pitchFamily="34" charset="-122"/>
      <p:regular r:id="rId52"/>
    </p:embeddedFont>
    <p:embeddedFont>
      <p:font typeface="微软雅黑" panose="020B0503020204020204" pitchFamily="34" charset="-122"/>
      <p:regular r:id="rId53"/>
      <p:bold r:id="rId54"/>
    </p:embeddedFont>
    <p:embeddedFont>
      <p:font typeface="Calibri Light" panose="020F0302020204030204" pitchFamily="34" charset="0"/>
      <p:regular r:id="rId55"/>
      <p:italic r:id="rId56"/>
    </p:embeddedFont>
  </p:embeddedFontLst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84CE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8" autoAdjust="0"/>
    <p:restoredTop sz="91903" autoAdjust="0"/>
  </p:normalViewPr>
  <p:slideViewPr>
    <p:cSldViewPr snapToGrid="0">
      <p:cViewPr varScale="1">
        <p:scale>
          <a:sx n="67" d="100"/>
          <a:sy n="67" d="100"/>
        </p:scale>
        <p:origin x="69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5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1.fntdata"/><Relationship Id="rId57" Type="http://schemas.openxmlformats.org/officeDocument/2006/relationships/tags" Target="tags/tag1.xml"/><Relationship Id="rId61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5.xml"/><Relationship Id="rId51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D6034-8DFC-2949-951B-3A84F1C0E494}" type="datetimeFigureOut">
              <a:rPr kumimoji="1" lang="zh-CN" altLang="en-US" smtClean="0"/>
              <a:t>2017/8/9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53695E-F7A2-4141-930D-40011D0A1A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5129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3695E-F7A2-4141-930D-40011D0A1A1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624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3695E-F7A2-4141-930D-40011D0A1A1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099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3695E-F7A2-4141-930D-40011D0A1A16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2530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3695E-F7A2-4141-930D-40011D0A1A16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7186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学习热情高涨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3695E-F7A2-4141-930D-40011D0A1A16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9275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8/9/2017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B4705-DC49-4C9F-86FC-5D57C12BEE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936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8/9/2017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B4705-DC49-4C9F-86FC-5D57C12BEE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0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8/9/2017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B4705-DC49-4C9F-86FC-5D57C12BEE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171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895260" y="1941156"/>
            <a:ext cx="10343139" cy="1201560"/>
          </a:xfrm>
        </p:spPr>
        <p:txBody>
          <a:bodyPr vert="horz" anchor="b">
            <a:noAutofit/>
          </a:bodyPr>
          <a:lstStyle>
            <a:lvl1pPr algn="ctr">
              <a:lnSpc>
                <a:spcPct val="100000"/>
              </a:lnSpc>
              <a:defRPr sz="3600" b="1" kern="1000" baseline="0">
                <a:solidFill>
                  <a:schemeClr val="accent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单击此处添加您的标题文字</a:t>
            </a:r>
            <a:endParaRPr lang="zh-CN" altLang="en-US" dirty="0"/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3051031" y="3282655"/>
            <a:ext cx="6108691" cy="384555"/>
          </a:xfrm>
          <a:prstGeom prst="roundRect">
            <a:avLst>
              <a:gd name="adj" fmla="val 50000"/>
            </a:avLst>
          </a:prstGeom>
          <a:solidFill>
            <a:srgbClr val="ADB6C7"/>
          </a:solidFill>
          <a:ln>
            <a:noFill/>
          </a:ln>
        </p:spPr>
        <p:txBody>
          <a:bodyPr vert="horz" anchor="ctr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单击此处添加您的副标题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4272320" y="-12700"/>
            <a:ext cx="3474680" cy="1429002"/>
            <a:chOff x="3204240" y="276224"/>
            <a:chExt cx="2606010" cy="1429002"/>
          </a:xfrm>
        </p:grpSpPr>
        <p:sp>
          <p:nvSpPr>
            <p:cNvPr id="33" name="椭圆 32"/>
            <p:cNvSpPr/>
            <p:nvPr/>
          </p:nvSpPr>
          <p:spPr>
            <a:xfrm>
              <a:off x="3204240" y="1053778"/>
              <a:ext cx="651448" cy="651448"/>
            </a:xfrm>
            <a:prstGeom prst="ellipse">
              <a:avLst/>
            </a:prstGeom>
            <a:solidFill>
              <a:srgbClr val="ADB6C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204240" y="276224"/>
              <a:ext cx="651448" cy="1103278"/>
            </a:xfrm>
            <a:prstGeom prst="rect">
              <a:avLst/>
            </a:prstGeom>
            <a:solidFill>
              <a:srgbClr val="ADB6C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855761" y="1053778"/>
              <a:ext cx="651448" cy="651448"/>
            </a:xfrm>
            <a:prstGeom prst="ellipse">
              <a:avLst/>
            </a:prstGeom>
            <a:solidFill>
              <a:srgbClr val="097FC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855761" y="276224"/>
              <a:ext cx="651448" cy="1103278"/>
            </a:xfrm>
            <a:prstGeom prst="rect">
              <a:avLst/>
            </a:prstGeom>
            <a:solidFill>
              <a:srgbClr val="097FC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507281" y="1053778"/>
              <a:ext cx="651448" cy="651448"/>
            </a:xfrm>
            <a:prstGeom prst="ellipse">
              <a:avLst/>
            </a:prstGeom>
            <a:solidFill>
              <a:srgbClr val="CBD1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507281" y="276224"/>
              <a:ext cx="651448" cy="1103277"/>
            </a:xfrm>
            <a:prstGeom prst="rect">
              <a:avLst/>
            </a:prstGeom>
            <a:solidFill>
              <a:srgbClr val="CBD1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5158802" y="1053778"/>
              <a:ext cx="651448" cy="651448"/>
            </a:xfrm>
            <a:prstGeom prst="ellipse">
              <a:avLst/>
            </a:prstGeom>
            <a:solidFill>
              <a:srgbClr val="1A1D1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158802" y="276224"/>
              <a:ext cx="651448" cy="1103278"/>
            </a:xfrm>
            <a:prstGeom prst="rect">
              <a:avLst/>
            </a:prstGeom>
            <a:solidFill>
              <a:srgbClr val="1A1D1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6677026"/>
            <a:ext cx="12192000" cy="193675"/>
            <a:chOff x="0" y="6741384"/>
            <a:chExt cx="12180336" cy="144000"/>
          </a:xfrm>
        </p:grpSpPr>
        <p:sp>
          <p:nvSpPr>
            <p:cNvPr id="49" name="矩形 48"/>
            <p:cNvSpPr/>
            <p:nvPr userDrawn="1"/>
          </p:nvSpPr>
          <p:spPr>
            <a:xfrm>
              <a:off x="0" y="6741384"/>
              <a:ext cx="3060000" cy="144000"/>
            </a:xfrm>
            <a:prstGeom prst="rect">
              <a:avLst/>
            </a:prstGeom>
            <a:solidFill>
              <a:srgbClr val="ADB6C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3048112" y="6741384"/>
              <a:ext cx="3036000" cy="144000"/>
            </a:xfrm>
            <a:prstGeom prst="rect">
              <a:avLst/>
            </a:prstGeom>
            <a:solidFill>
              <a:srgbClr val="087A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6072224" y="6741384"/>
              <a:ext cx="3060000" cy="144000"/>
            </a:xfrm>
            <a:prstGeom prst="rect">
              <a:avLst/>
            </a:prstGeom>
            <a:solidFill>
              <a:srgbClr val="CBD1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9120336" y="6741384"/>
              <a:ext cx="3060000" cy="144000"/>
            </a:xfrm>
            <a:prstGeom prst="rect">
              <a:avLst/>
            </a:prstGeom>
            <a:solidFill>
              <a:srgbClr val="2A323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1297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967">
          <p15:clr>
            <a:srgbClr val="FBAE40"/>
          </p15:clr>
        </p15:guide>
        <p15:guide id="0" orient="horz" pos="2160">
          <p15:clr>
            <a:srgbClr val="FBAE40"/>
          </p15:clr>
        </p15:guide>
        <p15:guide id="2" pos="662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1800" b="0"/>
            </a:lvl2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925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2098676" y="2108202"/>
            <a:ext cx="7994651" cy="1235075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4050894" y="3400425"/>
            <a:ext cx="4090217" cy="357478"/>
          </a:xfrm>
          <a:prstGeom prst="roundRect">
            <a:avLst>
              <a:gd name="adj" fmla="val 50000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8278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3"/>
            <a:ext cx="5080000" cy="49323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3"/>
            <a:ext cx="5094116" cy="49323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496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6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6" y="2200274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4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2533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903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876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1" y="533402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31"/>
            <a:ext cx="6172200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1" y="2133602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6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8/9/2017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B4705-DC49-4C9F-86FC-5D57C12BEEF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13"/>
          <p:cNvCxnSpPr>
            <a:cxnSpLocks noChangeShapeType="1"/>
          </p:cNvCxnSpPr>
          <p:nvPr userDrawn="1">
            <p:custDataLst>
              <p:tags r:id="rId1"/>
            </p:custDataLst>
          </p:nvPr>
        </p:nvCxnSpPr>
        <p:spPr bwMode="auto">
          <a:xfrm flipH="1">
            <a:off x="1024268" y="1473163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等腰三角形 7"/>
          <p:cNvSpPr/>
          <p:nvPr userDrawn="1">
            <p:custDataLst>
              <p:tags r:id="rId2"/>
            </p:custDataLst>
          </p:nvPr>
        </p:nvSpPr>
        <p:spPr>
          <a:xfrm rot="9233090">
            <a:off x="9177817" y="1125204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9" name="等腰三角形 8"/>
          <p:cNvSpPr/>
          <p:nvPr userDrawn="1">
            <p:custDataLst>
              <p:tags r:id="rId3"/>
            </p:custDataLst>
          </p:nvPr>
        </p:nvSpPr>
        <p:spPr>
          <a:xfrm rot="21371394">
            <a:off x="8821221" y="73109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0" name="等腰三角形 9"/>
          <p:cNvSpPr/>
          <p:nvPr userDrawn="1">
            <p:custDataLst>
              <p:tags r:id="rId4"/>
            </p:custDataLst>
          </p:nvPr>
        </p:nvSpPr>
        <p:spPr>
          <a:xfrm rot="18210217">
            <a:off x="8412440" y="108908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1" name="等腰三角形 10"/>
          <p:cNvSpPr/>
          <p:nvPr userDrawn="1">
            <p:custDataLst>
              <p:tags r:id="rId5"/>
            </p:custDataLst>
          </p:nvPr>
        </p:nvSpPr>
        <p:spPr>
          <a:xfrm rot="8748521">
            <a:off x="8770422" y="124068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</p:spTree>
    <p:extLst>
      <p:ext uri="{BB962C8B-B14F-4D97-AF65-F5344CB8AC3E}">
        <p14:creationId xmlns:p14="http://schemas.microsoft.com/office/powerpoint/2010/main" val="1495327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9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7928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754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1" y="365125"/>
            <a:ext cx="1182511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3" y="365125"/>
            <a:ext cx="79332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1321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895260" y="1941156"/>
            <a:ext cx="10343139" cy="1201560"/>
          </a:xfrm>
        </p:spPr>
        <p:txBody>
          <a:bodyPr vert="horz" anchor="b">
            <a:noAutofit/>
          </a:bodyPr>
          <a:lstStyle>
            <a:lvl1pPr algn="ctr">
              <a:lnSpc>
                <a:spcPct val="100000"/>
              </a:lnSpc>
              <a:defRPr sz="3600" b="1" kern="1000" baseline="0">
                <a:solidFill>
                  <a:schemeClr val="accent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单击此处添加您的标题文字</a:t>
            </a:r>
            <a:endParaRPr lang="zh-CN" altLang="en-US" dirty="0"/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3051031" y="3282655"/>
            <a:ext cx="6108691" cy="384555"/>
          </a:xfrm>
          <a:prstGeom prst="roundRect">
            <a:avLst>
              <a:gd name="adj" fmla="val 50000"/>
            </a:avLst>
          </a:prstGeom>
          <a:solidFill>
            <a:srgbClr val="ADB6C7"/>
          </a:solidFill>
          <a:ln>
            <a:noFill/>
          </a:ln>
        </p:spPr>
        <p:txBody>
          <a:bodyPr vert="horz" anchor="ctr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单击此处添加您的副标题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4272320" y="-12700"/>
            <a:ext cx="3474680" cy="1429002"/>
            <a:chOff x="3204240" y="276224"/>
            <a:chExt cx="2606010" cy="1429002"/>
          </a:xfrm>
        </p:grpSpPr>
        <p:sp>
          <p:nvSpPr>
            <p:cNvPr id="33" name="椭圆 32"/>
            <p:cNvSpPr/>
            <p:nvPr/>
          </p:nvSpPr>
          <p:spPr>
            <a:xfrm>
              <a:off x="3204240" y="1053778"/>
              <a:ext cx="651448" cy="651448"/>
            </a:xfrm>
            <a:prstGeom prst="ellipse">
              <a:avLst/>
            </a:prstGeom>
            <a:solidFill>
              <a:srgbClr val="ADB6C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204240" y="276224"/>
              <a:ext cx="651448" cy="1103278"/>
            </a:xfrm>
            <a:prstGeom prst="rect">
              <a:avLst/>
            </a:prstGeom>
            <a:solidFill>
              <a:srgbClr val="ADB6C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855761" y="1053778"/>
              <a:ext cx="651448" cy="651448"/>
            </a:xfrm>
            <a:prstGeom prst="ellipse">
              <a:avLst/>
            </a:prstGeom>
            <a:solidFill>
              <a:srgbClr val="097FC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855761" y="276224"/>
              <a:ext cx="651448" cy="1103278"/>
            </a:xfrm>
            <a:prstGeom prst="rect">
              <a:avLst/>
            </a:prstGeom>
            <a:solidFill>
              <a:srgbClr val="097FC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507281" y="1053778"/>
              <a:ext cx="651448" cy="651448"/>
            </a:xfrm>
            <a:prstGeom prst="ellipse">
              <a:avLst/>
            </a:prstGeom>
            <a:solidFill>
              <a:srgbClr val="CBD1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507281" y="276224"/>
              <a:ext cx="651448" cy="1103277"/>
            </a:xfrm>
            <a:prstGeom prst="rect">
              <a:avLst/>
            </a:prstGeom>
            <a:solidFill>
              <a:srgbClr val="CBD1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5158802" y="1053778"/>
              <a:ext cx="651448" cy="651448"/>
            </a:xfrm>
            <a:prstGeom prst="ellipse">
              <a:avLst/>
            </a:prstGeom>
            <a:solidFill>
              <a:srgbClr val="1A1D1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158802" y="276224"/>
              <a:ext cx="651448" cy="1103278"/>
            </a:xfrm>
            <a:prstGeom prst="rect">
              <a:avLst/>
            </a:prstGeom>
            <a:solidFill>
              <a:srgbClr val="1A1D1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6677026"/>
            <a:ext cx="12192000" cy="193675"/>
            <a:chOff x="0" y="6741384"/>
            <a:chExt cx="12180336" cy="144000"/>
          </a:xfrm>
        </p:grpSpPr>
        <p:sp>
          <p:nvSpPr>
            <p:cNvPr id="49" name="矩形 48"/>
            <p:cNvSpPr/>
            <p:nvPr userDrawn="1"/>
          </p:nvSpPr>
          <p:spPr>
            <a:xfrm>
              <a:off x="0" y="6741384"/>
              <a:ext cx="3060000" cy="144000"/>
            </a:xfrm>
            <a:prstGeom prst="rect">
              <a:avLst/>
            </a:prstGeom>
            <a:solidFill>
              <a:srgbClr val="ADB6C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3048112" y="6741384"/>
              <a:ext cx="3036000" cy="144000"/>
            </a:xfrm>
            <a:prstGeom prst="rect">
              <a:avLst/>
            </a:prstGeom>
            <a:solidFill>
              <a:srgbClr val="087A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6072224" y="6741384"/>
              <a:ext cx="3060000" cy="144000"/>
            </a:xfrm>
            <a:prstGeom prst="rect">
              <a:avLst/>
            </a:prstGeom>
            <a:solidFill>
              <a:srgbClr val="CBD1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9120336" y="6741384"/>
              <a:ext cx="3060000" cy="144000"/>
            </a:xfrm>
            <a:prstGeom prst="rect">
              <a:avLst/>
            </a:prstGeom>
            <a:solidFill>
              <a:srgbClr val="2A323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4409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967">
          <p15:clr>
            <a:srgbClr val="FBAE40"/>
          </p15:clr>
        </p15:guide>
        <p15:guide id="0" orient="horz" pos="2160">
          <p15:clr>
            <a:srgbClr val="FBAE40"/>
          </p15:clr>
        </p15:guide>
        <p15:guide id="2" pos="662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1800" b="0"/>
            </a:lvl2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52653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2098676" y="2108202"/>
            <a:ext cx="7994651" cy="1235075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4050894" y="3400425"/>
            <a:ext cx="4090217" cy="357478"/>
          </a:xfrm>
          <a:prstGeom prst="roundRect">
            <a:avLst>
              <a:gd name="adj" fmla="val 50000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615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3"/>
            <a:ext cx="5080000" cy="49323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3"/>
            <a:ext cx="5094116" cy="49323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85941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6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6" y="2200274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4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8599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2660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252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8/9/2017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B4705-DC49-4C9F-86FC-5D57C12BEE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9074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1" y="533402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31"/>
            <a:ext cx="6172200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1" y="2133602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0543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9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9417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2420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1" y="365125"/>
            <a:ext cx="1182511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3" y="365125"/>
            <a:ext cx="79332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827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8/9/2017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B4705-DC49-4C9F-86FC-5D57C12BEE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1460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8/9/2017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B4705-DC49-4C9F-86FC-5D57C12BEE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238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8/9/2017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B4705-DC49-4C9F-86FC-5D57C12BEE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95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8/9/2017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B4705-DC49-4C9F-86FC-5D57C12BEE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656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8/9/2017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B4705-DC49-4C9F-86FC-5D57C12BEE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1094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8/9/2017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B4705-DC49-4C9F-86FC-5D57C12BEE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46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8/9/2017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B4705-DC49-4C9F-86FC-5D57C12BEE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2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12192000" cy="6870700"/>
            <a:chOff x="0" y="0"/>
            <a:chExt cx="9144000" cy="6870700"/>
          </a:xfrm>
        </p:grpSpPr>
        <p:sp>
          <p:nvSpPr>
            <p:cNvPr id="8" name="矩形 7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幼圆"/>
                <a:cs typeface="+mn-cs"/>
              </a:endParaRPr>
            </a:p>
          </p:txBody>
        </p:sp>
        <p:grpSp>
          <p:nvGrpSpPr>
            <p:cNvPr id="10" name="组合 9"/>
            <p:cNvGrpSpPr/>
            <p:nvPr userDrawn="1"/>
          </p:nvGrpSpPr>
          <p:grpSpPr>
            <a:xfrm>
              <a:off x="0" y="6677025"/>
              <a:ext cx="9144000" cy="193675"/>
              <a:chOff x="0" y="6741384"/>
              <a:chExt cx="12180336" cy="144000"/>
            </a:xfrm>
          </p:grpSpPr>
          <p:sp>
            <p:nvSpPr>
              <p:cNvPr id="11" name="矩形 10"/>
              <p:cNvSpPr/>
              <p:nvPr userDrawn="1"/>
            </p:nvSpPr>
            <p:spPr>
              <a:xfrm>
                <a:off x="0" y="6741384"/>
                <a:ext cx="3060000" cy="144000"/>
              </a:xfrm>
              <a:prstGeom prst="rect">
                <a:avLst/>
              </a:prstGeom>
              <a:solidFill>
                <a:srgbClr val="ADB6C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3048112" y="6741384"/>
                <a:ext cx="3036000" cy="144000"/>
              </a:xfrm>
              <a:prstGeom prst="rect">
                <a:avLst/>
              </a:prstGeom>
              <a:solidFill>
                <a:srgbClr val="087AC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6072224" y="6741384"/>
                <a:ext cx="3060000" cy="144000"/>
              </a:xfrm>
              <a:prstGeom prst="rect">
                <a:avLst/>
              </a:prstGeom>
              <a:solidFill>
                <a:srgbClr val="CBD1DB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9120336" y="6741384"/>
                <a:ext cx="3060000" cy="144000"/>
              </a:xfrm>
              <a:prstGeom prst="rect">
                <a:avLst/>
              </a:prstGeom>
              <a:solidFill>
                <a:srgbClr val="2A323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4516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4516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4516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660399" y="1121434"/>
            <a:ext cx="10820401" cy="531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60399" y="166056"/>
            <a:ext cx="10820403" cy="64184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34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effectLst/>
          <a:latin typeface="+mj-ea"/>
          <a:ea typeface="+mj-ea"/>
          <a:cs typeface="+mj-cs"/>
        </a:defRPr>
      </a:lvl1pPr>
    </p:titleStyle>
    <p:bodyStyle>
      <a:lvl1pPr marL="361950" indent="-361950" algn="just" defTabSz="6858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60000"/>
        <a:buFont typeface="Wingdings" panose="05000000000000000000" pitchFamily="2" charset="2"/>
        <a:buChar char="n"/>
        <a:defRPr lang="zh-CN" altLang="en-US" sz="2400" b="1" kern="1200" baseline="0" dirty="0" smtClean="0">
          <a:solidFill>
            <a:schemeClr val="accent1"/>
          </a:solidFill>
          <a:latin typeface="+mn-ea"/>
          <a:ea typeface="+mn-ea"/>
          <a:cs typeface="+mn-cs"/>
        </a:defRPr>
      </a:lvl1pPr>
      <a:lvl2pPr marL="361950" indent="-361950" algn="just" defTabSz="6858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800" b="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12192000" cy="6870700"/>
            <a:chOff x="0" y="0"/>
            <a:chExt cx="9144000" cy="6870700"/>
          </a:xfrm>
        </p:grpSpPr>
        <p:sp>
          <p:nvSpPr>
            <p:cNvPr id="8" name="矩形 7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幼圆"/>
                <a:cs typeface="+mn-cs"/>
              </a:endParaRPr>
            </a:p>
          </p:txBody>
        </p:sp>
        <p:grpSp>
          <p:nvGrpSpPr>
            <p:cNvPr id="10" name="组合 9"/>
            <p:cNvGrpSpPr/>
            <p:nvPr userDrawn="1"/>
          </p:nvGrpSpPr>
          <p:grpSpPr>
            <a:xfrm>
              <a:off x="0" y="6677025"/>
              <a:ext cx="9144000" cy="193675"/>
              <a:chOff x="0" y="6741384"/>
              <a:chExt cx="12180336" cy="144000"/>
            </a:xfrm>
          </p:grpSpPr>
          <p:sp>
            <p:nvSpPr>
              <p:cNvPr id="11" name="矩形 10"/>
              <p:cNvSpPr/>
              <p:nvPr userDrawn="1"/>
            </p:nvSpPr>
            <p:spPr>
              <a:xfrm>
                <a:off x="0" y="6741384"/>
                <a:ext cx="3060000" cy="144000"/>
              </a:xfrm>
              <a:prstGeom prst="rect">
                <a:avLst/>
              </a:prstGeom>
              <a:solidFill>
                <a:srgbClr val="ADB6C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3048112" y="6741384"/>
                <a:ext cx="3036000" cy="144000"/>
              </a:xfrm>
              <a:prstGeom prst="rect">
                <a:avLst/>
              </a:prstGeom>
              <a:solidFill>
                <a:srgbClr val="087AC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6072224" y="6741384"/>
                <a:ext cx="3060000" cy="144000"/>
              </a:xfrm>
              <a:prstGeom prst="rect">
                <a:avLst/>
              </a:prstGeom>
              <a:solidFill>
                <a:srgbClr val="CBD1DB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9120336" y="6741384"/>
                <a:ext cx="3060000" cy="144000"/>
              </a:xfrm>
              <a:prstGeom prst="rect">
                <a:avLst/>
              </a:prstGeom>
              <a:solidFill>
                <a:srgbClr val="2A323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4516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DD3616-5489-422E-84C8-52C79D9E63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2017/8/9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4516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4516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0E7C7-762B-407A-9FDC-FFEEAE98F1D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Calibri"/>
                <a:ea typeface="幼圆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660399" y="1121434"/>
            <a:ext cx="10820401" cy="531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60399" y="166056"/>
            <a:ext cx="10820403" cy="64184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91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effectLst/>
          <a:latin typeface="+mj-ea"/>
          <a:ea typeface="+mj-ea"/>
          <a:cs typeface="+mj-cs"/>
        </a:defRPr>
      </a:lvl1pPr>
    </p:titleStyle>
    <p:bodyStyle>
      <a:lvl1pPr marL="361950" indent="-361950" algn="just" defTabSz="6858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60000"/>
        <a:buFont typeface="Wingdings" panose="05000000000000000000" pitchFamily="2" charset="2"/>
        <a:buChar char="n"/>
        <a:defRPr lang="zh-CN" altLang="en-US" sz="2400" b="1" kern="1200" baseline="0" dirty="0" smtClean="0">
          <a:solidFill>
            <a:schemeClr val="accent1"/>
          </a:solidFill>
          <a:latin typeface="+mn-ea"/>
          <a:ea typeface="+mn-ea"/>
          <a:cs typeface="+mn-cs"/>
        </a:defRPr>
      </a:lvl1pPr>
      <a:lvl2pPr marL="361950" indent="-361950" algn="just" defTabSz="6858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800" b="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tags" Target="../tags/tag111.xml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tags" Target="../tags/tag110.xml"/><Relationship Id="rId2" Type="http://schemas.openxmlformats.org/officeDocument/2006/relationships/tags" Target="../tags/tag100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tags" Target="../tags/tag109.xml"/><Relationship Id="rId5" Type="http://schemas.openxmlformats.org/officeDocument/2006/relationships/tags" Target="../tags/tag103.xml"/><Relationship Id="rId15" Type="http://schemas.openxmlformats.org/officeDocument/2006/relationships/tags" Target="../tags/tag113.xml"/><Relationship Id="rId10" Type="http://schemas.openxmlformats.org/officeDocument/2006/relationships/tags" Target="../tags/tag108.xml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tags" Target="../tags/tag1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7" Type="http://schemas.openxmlformats.org/officeDocument/2006/relationships/image" Target="../media/image13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" Target="slide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tags" Target="../tags/tag130.xml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12" Type="http://schemas.openxmlformats.org/officeDocument/2006/relationships/tags" Target="../tags/tag129.xml"/><Relationship Id="rId2" Type="http://schemas.openxmlformats.org/officeDocument/2006/relationships/tags" Target="../tags/tag119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5" Type="http://schemas.openxmlformats.org/officeDocument/2006/relationships/tags" Target="../tags/tag122.xml"/><Relationship Id="rId15" Type="http://schemas.openxmlformats.org/officeDocument/2006/relationships/tags" Target="../tags/tag132.xml"/><Relationship Id="rId10" Type="http://schemas.openxmlformats.org/officeDocument/2006/relationships/tags" Target="../tags/tag127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tags" Target="../tags/tag1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tags" Target="../tags/tag145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2" Type="http://schemas.openxmlformats.org/officeDocument/2006/relationships/tags" Target="../tags/tag134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5" Type="http://schemas.openxmlformats.org/officeDocument/2006/relationships/tags" Target="../tags/tag137.xml"/><Relationship Id="rId15" Type="http://schemas.openxmlformats.org/officeDocument/2006/relationships/tags" Target="../tags/tag147.xml"/><Relationship Id="rId10" Type="http://schemas.openxmlformats.org/officeDocument/2006/relationships/tags" Target="../tags/tag142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2" Type="http://schemas.openxmlformats.org/officeDocument/2006/relationships/tags" Target="../tags/tag18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13" Type="http://schemas.openxmlformats.org/officeDocument/2006/relationships/tags" Target="../tags/tag160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openxmlformats.org/officeDocument/2006/relationships/tags" Target="../tags/tag159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149.xml"/><Relationship Id="rId16" Type="http://schemas.openxmlformats.org/officeDocument/2006/relationships/tags" Target="../tags/tag163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tags" Target="../tags/tag158.xml"/><Relationship Id="rId5" Type="http://schemas.openxmlformats.org/officeDocument/2006/relationships/tags" Target="../tags/tag152.xml"/><Relationship Id="rId15" Type="http://schemas.openxmlformats.org/officeDocument/2006/relationships/tags" Target="../tags/tag162.xml"/><Relationship Id="rId10" Type="http://schemas.openxmlformats.org/officeDocument/2006/relationships/tags" Target="../tags/tag157.xml"/><Relationship Id="rId4" Type="http://schemas.openxmlformats.org/officeDocument/2006/relationships/tags" Target="../tags/tag151.xml"/><Relationship Id="rId9" Type="http://schemas.openxmlformats.org/officeDocument/2006/relationships/tags" Target="../tags/tag156.xml"/><Relationship Id="rId14" Type="http://schemas.openxmlformats.org/officeDocument/2006/relationships/tags" Target="../tags/tag16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13" Type="http://schemas.openxmlformats.org/officeDocument/2006/relationships/tags" Target="../tags/tag176.xml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12" Type="http://schemas.openxmlformats.org/officeDocument/2006/relationships/tags" Target="../tags/tag175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tags" Target="../tags/tag174.xml"/><Relationship Id="rId5" Type="http://schemas.openxmlformats.org/officeDocument/2006/relationships/tags" Target="../tags/tag168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73.xml"/><Relationship Id="rId4" Type="http://schemas.openxmlformats.org/officeDocument/2006/relationships/tags" Target="../tags/tag167.xml"/><Relationship Id="rId9" Type="http://schemas.openxmlformats.org/officeDocument/2006/relationships/tags" Target="../tags/tag172.xml"/><Relationship Id="rId14" Type="http://schemas.openxmlformats.org/officeDocument/2006/relationships/tags" Target="../tags/tag17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4.xml"/><Relationship Id="rId7" Type="http://schemas.openxmlformats.org/officeDocument/2006/relationships/image" Target="../media/image2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tags" Target="../tags/tag62.xml"/><Relationship Id="rId3" Type="http://schemas.openxmlformats.org/officeDocument/2006/relationships/tags" Target="../tags/tag39.xml"/><Relationship Id="rId21" Type="http://schemas.openxmlformats.org/officeDocument/2006/relationships/tags" Target="../tags/tag57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tags" Target="../tags/tag61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tags" Target="../tags/tag60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tags" Target="../tags/tag59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Relationship Id="rId27" Type="http://schemas.openxmlformats.org/officeDocument/2006/relationships/tags" Target="../tags/tag6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tags" Target="../tags/tag76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2" Type="http://schemas.openxmlformats.org/officeDocument/2006/relationships/tags" Target="../tags/tag65.xml"/><Relationship Id="rId16" Type="http://schemas.openxmlformats.org/officeDocument/2006/relationships/tags" Target="../tags/tag79.xml"/><Relationship Id="rId20" Type="http://schemas.openxmlformats.org/officeDocument/2006/relationships/image" Target="../media/image4.jp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10" Type="http://schemas.openxmlformats.org/officeDocument/2006/relationships/tags" Target="../tags/tag73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3" Type="http://schemas.openxmlformats.org/officeDocument/2006/relationships/tags" Target="../tags/tag83.xml"/><Relationship Id="rId21" Type="http://schemas.openxmlformats.org/officeDocument/2006/relationships/image" Target="../media/image6.jpg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image" Target="../media/image5.jpe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10" Type="http://schemas.openxmlformats.org/officeDocument/2006/relationships/tags" Target="../tags/tag90.xml"/><Relationship Id="rId19" Type="http://schemas.openxmlformats.org/officeDocument/2006/relationships/slideLayout" Target="../slideLayouts/slideLayout2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62261" y="4658295"/>
            <a:ext cx="9144000" cy="1092440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  <a:latin typeface="方正正中黑简体" charset="0"/>
                <a:ea typeface="方正正中黑简体" charset="0"/>
                <a:cs typeface="方正正中黑简体" charset="0"/>
              </a:rPr>
              <a:t>大数据计算漫谈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方正正中黑简体" charset="0"/>
              <a:ea typeface="方正正中黑简体" charset="0"/>
              <a:cs typeface="方正正中黑简体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64295" y="4108131"/>
            <a:ext cx="6037546" cy="651354"/>
          </a:xfrm>
        </p:spPr>
        <p:txBody>
          <a:bodyPr>
            <a:normAutofit/>
          </a:bodyPr>
          <a:lstStyle/>
          <a:p>
            <a:r>
              <a:rPr lang="en-US" altLang="zh-CN" sz="4000" b="1" dirty="0" smtClean="0">
                <a:solidFill>
                  <a:schemeClr val="accent5">
                    <a:lumMod val="75000"/>
                  </a:schemeClr>
                </a:solidFill>
              </a:rPr>
              <a:t>C</a:t>
            </a:r>
            <a:r>
              <a:rPr lang="en-US" altLang="zh-CN" sz="3000" b="1" dirty="0" smtClean="0">
                <a:solidFill>
                  <a:schemeClr val="accent5">
                    <a:lumMod val="75000"/>
                  </a:schemeClr>
                </a:solidFill>
              </a:rPr>
              <a:t>omputing with Massive Data</a:t>
            </a:r>
          </a:p>
          <a:p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8336579" y="5534062"/>
            <a:ext cx="3289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方正正中黑简体" charset="0"/>
                <a:ea typeface="方正正中黑简体" charset="0"/>
                <a:cs typeface="方正正中黑简体" charset="0"/>
              </a:rPr>
              <a:t>携程机票 肖铨武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方正正中黑简体" charset="0"/>
              <a:ea typeface="方正正中黑简体" charset="0"/>
              <a:cs typeface="方正正中黑简体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294873" y="5606254"/>
            <a:ext cx="5558785" cy="288000"/>
            <a:chOff x="3018143" y="5678446"/>
            <a:chExt cx="5558785" cy="288000"/>
          </a:xfrm>
        </p:grpSpPr>
        <p:grpSp>
          <p:nvGrpSpPr>
            <p:cNvPr id="14" name="组合 13"/>
            <p:cNvGrpSpPr/>
            <p:nvPr/>
          </p:nvGrpSpPr>
          <p:grpSpPr>
            <a:xfrm>
              <a:off x="8288928" y="5678446"/>
              <a:ext cx="288000" cy="288000"/>
              <a:chOff x="8288928" y="5654382"/>
              <a:chExt cx="360000" cy="360000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8288928" y="5654382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 flipH="1">
                <a:off x="8375968" y="5738415"/>
                <a:ext cx="216000" cy="216000"/>
              </a:xfrm>
              <a:prstGeom prst="ellipse">
                <a:avLst/>
              </a:prstGeom>
              <a:solidFill>
                <a:srgbClr val="3984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/>
            <p:cNvCxnSpPr/>
            <p:nvPr/>
          </p:nvCxnSpPr>
          <p:spPr>
            <a:xfrm flipH="1">
              <a:off x="3018143" y="5828839"/>
              <a:ext cx="525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394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 smtClean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02</a:t>
            </a:r>
            <a:endParaRPr lang="en-US" sz="11500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3116263" y="2773364"/>
            <a:ext cx="15990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Part One</a:t>
            </a:r>
            <a:endParaRPr lang="zh-CN" altLang="en-US" sz="3200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等腰三角形 18"/>
          <p:cNvSpPr/>
          <p:nvPr>
            <p:custDataLst>
              <p:tags r:id="rId4"/>
            </p:custDataLst>
          </p:nvPr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0" name="等腰三角形 19"/>
          <p:cNvSpPr/>
          <p:nvPr>
            <p:custDataLst>
              <p:tags r:id="rId5"/>
            </p:custDataLst>
          </p:nvPr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1" name="等腰三角形 20"/>
          <p:cNvSpPr/>
          <p:nvPr>
            <p:custDataLst>
              <p:tags r:id="rId6"/>
            </p:custDataLst>
          </p:nvPr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2" name="等腰三角形 21"/>
          <p:cNvSpPr/>
          <p:nvPr>
            <p:custDataLst>
              <p:tags r:id="rId7"/>
            </p:custDataLst>
          </p:nvPr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3" name="等腰三角形 22"/>
          <p:cNvSpPr/>
          <p:nvPr>
            <p:custDataLst>
              <p:tags r:id="rId8"/>
            </p:custDataLst>
          </p:nvPr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4" name="椭圆 23"/>
          <p:cNvSpPr/>
          <p:nvPr>
            <p:custDataLst>
              <p:tags r:id="rId9"/>
            </p:custDataLst>
          </p:nvPr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25" name="椭圆 24"/>
          <p:cNvSpPr/>
          <p:nvPr>
            <p:custDataLst>
              <p:tags r:id="rId10"/>
            </p:custDataLst>
          </p:nvPr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26" name="椭圆 25"/>
          <p:cNvSpPr/>
          <p:nvPr>
            <p:custDataLst>
              <p:tags r:id="rId11"/>
            </p:custDataLst>
          </p:nvPr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27" name="等腰三角形 26"/>
          <p:cNvSpPr/>
          <p:nvPr>
            <p:custDataLst>
              <p:tags r:id="rId12"/>
            </p:custDataLst>
          </p:nvPr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8" name="等腰三角形 27"/>
          <p:cNvSpPr/>
          <p:nvPr>
            <p:custDataLst>
              <p:tags r:id="rId13"/>
            </p:custDataLst>
          </p:nvPr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cxnSp>
        <p:nvCxnSpPr>
          <p:cNvPr id="2062" name="Straight Connector 13"/>
          <p:cNvCxnSpPr>
            <a:cxnSpLocks noChangeShapeType="1"/>
          </p:cNvCxnSpPr>
          <p:nvPr>
            <p:custDataLst>
              <p:tags r:id="rId14"/>
            </p:custDataLst>
          </p:nvPr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文本框 1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082926" y="3357564"/>
            <a:ext cx="5813879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3600" b="1" dirty="0">
                <a:solidFill>
                  <a:schemeClr val="accent1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大数据计算</a:t>
            </a:r>
            <a:r>
              <a:rPr lang="zh-CN" altLang="en-US" sz="3600" b="1" dirty="0" smtClean="0">
                <a:solidFill>
                  <a:schemeClr val="accent1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优化</a:t>
            </a:r>
            <a:r>
              <a:rPr lang="en-US" altLang="zh-CN" sz="3600" b="1" dirty="0" smtClean="0">
                <a:solidFill>
                  <a:schemeClr val="accent1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:</a:t>
            </a:r>
            <a:r>
              <a:rPr lang="zh-CN" altLang="en-US" sz="3600" b="1" dirty="0" smtClean="0">
                <a:solidFill>
                  <a:schemeClr val="accent1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时间</a:t>
            </a:r>
            <a:r>
              <a:rPr lang="zh-CN" altLang="en-US" sz="3600" b="1" dirty="0">
                <a:solidFill>
                  <a:schemeClr val="accent1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角度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853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2329" y="365125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大数据计算：卷积</a:t>
            </a:r>
            <a:endParaRPr lang="zh-CN" altLang="en-US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4020" y="178952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卷积计算常见于信号、图像等数据处理任务中，近年也应用至深度学习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两个向量的卷积：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1026" name="Picture 2" descr="http://cdn.sspai.com/attachment/thumbnail/2014/10/09/3c4496d734b4b47ebe272dee815ab1612c909_mw_80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5E7E4"/>
              </a:clrFrom>
              <a:clrTo>
                <a:srgbClr val="E5E7E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153" y="2645638"/>
            <a:ext cx="8618641" cy="421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653" y="2370995"/>
            <a:ext cx="319087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421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计算优化：编程语言</a:t>
            </a:r>
            <a:endParaRPr lang="zh-CN" altLang="en-US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21881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 不同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的语言在小数据量的时候区别不大，数据量大时区别显著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 给计算密集型任务选择合适的语言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 高级语言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python/R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）可以调用更基础的语言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(C/C++/Fortran)</a:t>
            </a:r>
          </a:p>
          <a:p>
            <a:pPr>
              <a:buFont typeface="Wingdings" panose="05000000000000000000" pitchFamily="2" charset="2"/>
              <a:buChar char="n"/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426" y="2460634"/>
            <a:ext cx="336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380" y="2460634"/>
            <a:ext cx="427118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等腰三角形 5"/>
          <p:cNvSpPr/>
          <p:nvPr>
            <p:custDataLst>
              <p:tags r:id="rId1"/>
            </p:custDataLst>
          </p:nvPr>
        </p:nvSpPr>
        <p:spPr>
          <a:xfrm rot="9233090">
            <a:off x="9177817" y="1125204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>
            <p:custDataLst>
              <p:tags r:id="rId2"/>
            </p:custDataLst>
          </p:nvPr>
        </p:nvSpPr>
        <p:spPr>
          <a:xfrm rot="21371394">
            <a:off x="8821221" y="73109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>
            <p:custDataLst>
              <p:tags r:id="rId3"/>
            </p:custDataLst>
          </p:nvPr>
        </p:nvSpPr>
        <p:spPr>
          <a:xfrm rot="18210217">
            <a:off x="8412440" y="108908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等腰三角形 8"/>
          <p:cNvSpPr/>
          <p:nvPr>
            <p:custDataLst>
              <p:tags r:id="rId4"/>
            </p:custDataLst>
          </p:nvPr>
        </p:nvSpPr>
        <p:spPr>
          <a:xfrm rot="8748521">
            <a:off x="8770422" y="124068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77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大数据</a:t>
            </a:r>
            <a:r>
              <a:rPr lang="zh-CN" altLang="en-US" dirty="0">
                <a:latin typeface="方正正中黑简体" panose="02010600030101010101" charset="-122"/>
                <a:ea typeface="方正正中黑简体" panose="02010600030101010101" charset="-122"/>
              </a:rPr>
              <a:t>计算</a:t>
            </a:r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：支持向量机（</a:t>
            </a:r>
            <a:r>
              <a:rPr lang="en-US" altLang="zh-CN" dirty="0" smtClean="0">
                <a:latin typeface="方正正中黑简体" panose="02010600030101010101" charset="-122"/>
                <a:ea typeface="方正正中黑简体" panose="02010600030101010101" charset="-122"/>
              </a:rPr>
              <a:t>SVM</a:t>
            </a:r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）</a:t>
            </a:r>
            <a:endParaRPr lang="zh-CN" altLang="en-US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96" y="2339163"/>
            <a:ext cx="3420140" cy="451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234" y="2444085"/>
            <a:ext cx="3905163" cy="3714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4575" y="6272584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libsvm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 (demo),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最受欢迎的支持向量机工具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982796" y="1787331"/>
            <a:ext cx="4224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可用于预测用户是否会流失</a:t>
            </a:r>
          </a:p>
        </p:txBody>
      </p:sp>
    </p:spTree>
    <p:extLst>
      <p:ext uri="{BB962C8B-B14F-4D97-AF65-F5344CB8AC3E}">
        <p14:creationId xmlns:p14="http://schemas.microsoft.com/office/powerpoint/2010/main" val="136081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901082" cy="503237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多核心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CPU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，共享内存：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pthread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，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OpenMP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逐条进行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数据处理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时，会出现大量前后无关的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for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循环，此时用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OpenMP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可实现无痛的并行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0" indent="0">
              <a:buNone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	</a:t>
            </a:r>
          </a:p>
          <a:p>
            <a:pPr marL="0" indent="0">
              <a:buNone/>
            </a:pP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0" indent="0">
              <a:buNone/>
            </a:pP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8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核心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CPU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上，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30M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的训练数据，训练某个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SVM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模型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R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中有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parallel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、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foreach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等包可以无痛并行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42" y="1837701"/>
            <a:ext cx="2316754" cy="1158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计算优化：单机多核并行</a:t>
            </a:r>
            <a:endParaRPr lang="zh-CN" altLang="en-US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025" y="3448713"/>
            <a:ext cx="7505470" cy="80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591751" y="3437973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Libsvm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66147" y="5008589"/>
            <a:ext cx="4541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并行前：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589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秒；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	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并行后：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176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秒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3"/>
          <a:stretch/>
        </p:blipFill>
        <p:spPr>
          <a:xfrm>
            <a:off x="7928811" y="4150972"/>
            <a:ext cx="4093720" cy="269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9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大数据计算：求解线性回归模型</a:t>
            </a:r>
            <a:endParaRPr lang="zh-CN" altLang="en-US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0177" y="2527004"/>
            <a:ext cx="6646530" cy="3941031"/>
          </a:xfrm>
        </p:spPr>
        <p:txBody>
          <a:bodyPr>
            <a:normAutofit/>
          </a:bodyPr>
          <a:lstStyle/>
          <a:p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回归方程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可以写成矩阵形式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 （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从数据的观点看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，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X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的每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一行代表一个记录，一列是一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个维度）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最小二乘法来求解，使得训练误差最小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会涉及到矩阵乘法等矩阵运算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048" y="3088820"/>
            <a:ext cx="3062140" cy="3174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75" y="2432946"/>
            <a:ext cx="6642463" cy="5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290" y="4314427"/>
            <a:ext cx="10668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32" y="5144255"/>
            <a:ext cx="16478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992703" y="1755776"/>
            <a:ext cx="834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线性回归用于简单的拟合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/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预测数值变量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预测未来机票价格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4951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880" y="3028224"/>
            <a:ext cx="3960000" cy="2789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"/>
          <a:stretch/>
        </p:blipFill>
        <p:spPr bwMode="auto">
          <a:xfrm>
            <a:off x="6783186" y="2080693"/>
            <a:ext cx="4104000" cy="365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大数据计算：矩阵乘法</a:t>
            </a:r>
            <a:endParaRPr lang="zh-CN" altLang="en-US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1991" y="1825625"/>
            <a:ext cx="10211028" cy="43244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对于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n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阶方阵相乘，矩阵乘法的时间复杂度是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O(n^3)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。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0" indent="0">
              <a:buNone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0" indent="0">
              <a:buNone/>
            </a:pP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0" indent="0">
              <a:buNone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0" indent="0">
              <a:buNone/>
            </a:pP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0" indent="0">
              <a:buNone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0" indent="0">
              <a:buNone/>
            </a:pP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0" indent="0">
              <a:buNone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通过适当的矩阵分块，可以大大减少计算时间，目前最好的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Coppersmith–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Winograd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算法可达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O(n^2.3728639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)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17" y="2222214"/>
            <a:ext cx="1970557" cy="7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974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7950" y="365125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计算优化：数值代数</a:t>
            </a:r>
            <a:r>
              <a:rPr lang="zh-CN" altLang="en-US" dirty="0">
                <a:latin typeface="方正正中黑简体" panose="02010600030101010101" charset="-122"/>
                <a:ea typeface="方正正中黑简体" panose="02010600030101010101" charset="-122"/>
              </a:rPr>
              <a:t>运算</a:t>
            </a:r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库</a:t>
            </a:r>
            <a:endParaRPr lang="zh-CN" altLang="en-US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7950" y="1692624"/>
            <a:ext cx="10515600" cy="367739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LAPACK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: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包含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了求解科学与工程计算中最常见的数值线性代数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问题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BLAS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: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更基础的线性代数运算库，可充分利用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CPU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的指令集，可被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LAPACK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等调用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 err="1" smtClean="0">
                <a:solidFill>
                  <a:srgbClr val="3984CE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Matlab</a:t>
            </a:r>
            <a:r>
              <a:rPr lang="zh-CN" altLang="en-US" sz="2000" dirty="0" smtClean="0">
                <a:solidFill>
                  <a:srgbClr val="3984CE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做矩阵运算很快？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因为调用了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Intel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开发的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MKL BLAS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。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通过调用开源的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OpenBLAS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，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R/Python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做矩阵运算也可以很快，支持多核。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0" indent="0">
              <a:buNone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275" y="3703581"/>
            <a:ext cx="270789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537" y="3703581"/>
            <a:ext cx="264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099735" y="6373080"/>
            <a:ext cx="4937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crossprod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函数即线性回归解法中的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X^T*X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992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大数据计算：聚类与距离</a:t>
            </a:r>
            <a:endParaRPr lang="zh-CN" altLang="en-US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7691" y="1799229"/>
            <a:ext cx="5753395" cy="216945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聚类算法起源于分类学，把性质相似的事物归为一类。可用于用户分群等。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聚类需要考察高维数据点之间的距离，最常用的是欧式距离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如何计算数据点之间的欧式距离？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423" y="1992018"/>
            <a:ext cx="5342993" cy="4360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891" y="4385377"/>
            <a:ext cx="3060722" cy="1276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445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4F2E6"/>
              </a:clrFrom>
              <a:clrTo>
                <a:srgbClr val="F4F2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51"/>
          <a:stretch/>
        </p:blipFill>
        <p:spPr>
          <a:xfrm>
            <a:off x="-112295" y="4124537"/>
            <a:ext cx="12416589" cy="272143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820532" y="1714752"/>
            <a:ext cx="4032000" cy="28933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4368" y="2062297"/>
            <a:ext cx="10515600" cy="219895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直接想法：多重循环（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dist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函数默认）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做一点矩阵运算，可大大加速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效率提升：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2000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*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1000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维的矩阵，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41.5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秒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-&gt; 0.5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秒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计算优化：数学</a:t>
            </a:r>
            <a:endParaRPr lang="zh-CN" altLang="en-US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241" y="1824355"/>
            <a:ext cx="3851213" cy="2675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907" y="3147136"/>
            <a:ext cx="3737321" cy="46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0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H_Number_2">
            <a:hlinkClick r:id="rId12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4586119" y="3310438"/>
            <a:ext cx="573158" cy="496368"/>
          </a:xfrm>
          <a:custGeom>
            <a:avLst/>
            <a:gdLst>
              <a:gd name="connsiteX0" fmla="*/ 93305 w 373220"/>
              <a:gd name="connsiteY0" fmla="*/ 0 h 323217"/>
              <a:gd name="connsiteX1" fmla="*/ 279915 w 373220"/>
              <a:gd name="connsiteY1" fmla="*/ 0 h 323217"/>
              <a:gd name="connsiteX2" fmla="*/ 373220 w 373220"/>
              <a:gd name="connsiteY2" fmla="*/ 161609 h 323217"/>
              <a:gd name="connsiteX3" fmla="*/ 279915 w 373220"/>
              <a:gd name="connsiteY3" fmla="*/ 323217 h 323217"/>
              <a:gd name="connsiteX4" fmla="*/ 93306 w 373220"/>
              <a:gd name="connsiteY4" fmla="*/ 323216 h 323217"/>
              <a:gd name="connsiteX5" fmla="*/ 0 w 373220"/>
              <a:gd name="connsiteY5" fmla="*/ 161608 h 323217"/>
              <a:gd name="connsiteX6" fmla="*/ 93305 w 373220"/>
              <a:gd name="connsiteY6" fmla="*/ 0 h 3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20" h="323217">
                <a:moveTo>
                  <a:pt x="93305" y="0"/>
                </a:moveTo>
                <a:lnTo>
                  <a:pt x="279915" y="0"/>
                </a:lnTo>
                <a:lnTo>
                  <a:pt x="373220" y="161609"/>
                </a:lnTo>
                <a:lnTo>
                  <a:pt x="279915" y="323217"/>
                </a:lnTo>
                <a:lnTo>
                  <a:pt x="93306" y="323216"/>
                </a:lnTo>
                <a:lnTo>
                  <a:pt x="0" y="161608"/>
                </a:lnTo>
                <a:lnTo>
                  <a:pt x="9330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ea typeface="Alt Matey" pitchFamily="2" charset="0"/>
                <a:cs typeface="Arial" panose="020B0604020202020204" pitchFamily="34" charset="0"/>
              </a:rPr>
              <a:t>2</a:t>
            </a:r>
            <a:endParaRPr lang="zh-CN" altLang="en-US" sz="2800" dirty="0">
              <a:solidFill>
                <a:srgbClr val="FFFFFF"/>
              </a:solidFill>
              <a:ea typeface="Alt Matey" pitchFamily="2" charset="0"/>
              <a:cs typeface="Arial" panose="020B0604020202020204" pitchFamily="34" charset="0"/>
            </a:endParaRPr>
          </a:p>
        </p:txBody>
      </p:sp>
      <p:sp>
        <p:nvSpPr>
          <p:cNvPr id="39" name="MH_Entry_2">
            <a:hlinkClick r:id="rId12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5260876" y="3164148"/>
            <a:ext cx="4698999" cy="66111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60000"/>
                <a:lumOff val="40000"/>
              </a:schemeClr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smtClean="0">
                <a:solidFill>
                  <a:schemeClr val="tx1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	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大数据计算优化技巧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17" name="MH_Number_3">
            <a:hlinkClick r:id="rId12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4586119" y="4754073"/>
            <a:ext cx="573158" cy="496368"/>
          </a:xfrm>
          <a:custGeom>
            <a:avLst/>
            <a:gdLst>
              <a:gd name="connsiteX0" fmla="*/ 93305 w 373220"/>
              <a:gd name="connsiteY0" fmla="*/ 0 h 323217"/>
              <a:gd name="connsiteX1" fmla="*/ 279915 w 373220"/>
              <a:gd name="connsiteY1" fmla="*/ 0 h 323217"/>
              <a:gd name="connsiteX2" fmla="*/ 373220 w 373220"/>
              <a:gd name="connsiteY2" fmla="*/ 161609 h 323217"/>
              <a:gd name="connsiteX3" fmla="*/ 279915 w 373220"/>
              <a:gd name="connsiteY3" fmla="*/ 323217 h 323217"/>
              <a:gd name="connsiteX4" fmla="*/ 93306 w 373220"/>
              <a:gd name="connsiteY4" fmla="*/ 323216 h 323217"/>
              <a:gd name="connsiteX5" fmla="*/ 0 w 373220"/>
              <a:gd name="connsiteY5" fmla="*/ 161608 h 323217"/>
              <a:gd name="connsiteX6" fmla="*/ 93305 w 373220"/>
              <a:gd name="connsiteY6" fmla="*/ 0 h 3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20" h="323217">
                <a:moveTo>
                  <a:pt x="93305" y="0"/>
                </a:moveTo>
                <a:lnTo>
                  <a:pt x="279915" y="0"/>
                </a:lnTo>
                <a:lnTo>
                  <a:pt x="373220" y="161609"/>
                </a:lnTo>
                <a:lnTo>
                  <a:pt x="279915" y="323217"/>
                </a:lnTo>
                <a:lnTo>
                  <a:pt x="93306" y="323216"/>
                </a:lnTo>
                <a:lnTo>
                  <a:pt x="0" y="161608"/>
                </a:lnTo>
                <a:lnTo>
                  <a:pt x="9330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ea typeface="Alt Matey" pitchFamily="2" charset="0"/>
                <a:cs typeface="Arial" panose="020B0604020202020204" pitchFamily="34" charset="0"/>
              </a:rPr>
              <a:t>3</a:t>
            </a:r>
            <a:endParaRPr lang="zh-CN" altLang="en-US" sz="2800" dirty="0">
              <a:solidFill>
                <a:srgbClr val="FFFFFF"/>
              </a:solidFill>
              <a:ea typeface="Alt Matey" pitchFamily="2" charset="0"/>
              <a:cs typeface="Arial" panose="020B0604020202020204" pitchFamily="34" charset="0"/>
            </a:endParaRPr>
          </a:p>
        </p:txBody>
      </p:sp>
      <p:sp>
        <p:nvSpPr>
          <p:cNvPr id="40" name="MH_Entry_3">
            <a:hlinkClick r:id="rId12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5260876" y="4608499"/>
            <a:ext cx="4698999" cy="66111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60000"/>
                <a:lumOff val="40000"/>
              </a:schemeClr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smtClean="0">
                <a:solidFill>
                  <a:schemeClr val="tx1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	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大数据展望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2" name="MH_Number_1">
            <a:hlinkClick r:id="rId12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4586119" y="1866803"/>
            <a:ext cx="573158" cy="496368"/>
          </a:xfrm>
          <a:custGeom>
            <a:avLst/>
            <a:gdLst>
              <a:gd name="connsiteX0" fmla="*/ 93305 w 373220"/>
              <a:gd name="connsiteY0" fmla="*/ 0 h 323217"/>
              <a:gd name="connsiteX1" fmla="*/ 279915 w 373220"/>
              <a:gd name="connsiteY1" fmla="*/ 0 h 323217"/>
              <a:gd name="connsiteX2" fmla="*/ 373220 w 373220"/>
              <a:gd name="connsiteY2" fmla="*/ 161609 h 323217"/>
              <a:gd name="connsiteX3" fmla="*/ 279915 w 373220"/>
              <a:gd name="connsiteY3" fmla="*/ 323217 h 323217"/>
              <a:gd name="connsiteX4" fmla="*/ 93306 w 373220"/>
              <a:gd name="connsiteY4" fmla="*/ 323216 h 323217"/>
              <a:gd name="connsiteX5" fmla="*/ 0 w 373220"/>
              <a:gd name="connsiteY5" fmla="*/ 161608 h 323217"/>
              <a:gd name="connsiteX6" fmla="*/ 93305 w 373220"/>
              <a:gd name="connsiteY6" fmla="*/ 0 h 3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20" h="323217">
                <a:moveTo>
                  <a:pt x="93305" y="0"/>
                </a:moveTo>
                <a:lnTo>
                  <a:pt x="279915" y="0"/>
                </a:lnTo>
                <a:lnTo>
                  <a:pt x="373220" y="161609"/>
                </a:lnTo>
                <a:lnTo>
                  <a:pt x="279915" y="323217"/>
                </a:lnTo>
                <a:lnTo>
                  <a:pt x="93306" y="323216"/>
                </a:lnTo>
                <a:lnTo>
                  <a:pt x="0" y="161608"/>
                </a:lnTo>
                <a:lnTo>
                  <a:pt x="9330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ea typeface="Alt Matey" pitchFamily="2" charset="0"/>
                <a:cs typeface="Arial" panose="020B0604020202020204" pitchFamily="34" charset="0"/>
              </a:rPr>
              <a:t>1</a:t>
            </a:r>
            <a:endParaRPr lang="zh-CN" altLang="en-US" sz="2800" dirty="0">
              <a:solidFill>
                <a:srgbClr val="FFFFFF"/>
              </a:solidFill>
              <a:ea typeface="Alt Matey" pitchFamily="2" charset="0"/>
              <a:cs typeface="Arial" panose="020B0604020202020204" pitchFamily="34" charset="0"/>
            </a:endParaRPr>
          </a:p>
        </p:txBody>
      </p:sp>
      <p:sp>
        <p:nvSpPr>
          <p:cNvPr id="48" name="MH_Entry_1">
            <a:hlinkClick r:id="rId12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5260876" y="1719797"/>
            <a:ext cx="4698999" cy="66111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60000"/>
                <a:lumOff val="40000"/>
              </a:schemeClr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smtClean="0">
                <a:solidFill>
                  <a:schemeClr val="tx1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	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大数据计算概貌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20" name="MH_Others_1"/>
          <p:cNvSpPr/>
          <p:nvPr>
            <p:custDataLst>
              <p:tags r:id="rId8"/>
            </p:custDataLst>
          </p:nvPr>
        </p:nvSpPr>
        <p:spPr>
          <a:xfrm>
            <a:off x="1506241" y="763082"/>
            <a:ext cx="1317336" cy="1321695"/>
          </a:xfrm>
          <a:prstGeom prst="hex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180000" anchor="ctr">
            <a:noAutofit/>
          </a:bodyPr>
          <a:lstStyle/>
          <a:p>
            <a:pPr algn="ctr">
              <a:defRPr/>
            </a:pPr>
            <a:r>
              <a:rPr lang="zh-CN" altLang="en-US" sz="8800" b="1" kern="0" dirty="0">
                <a:ln>
                  <a:solidFill>
                    <a:srgbClr val="FFFFFF"/>
                  </a:solidFill>
                </a:ln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21" name="MH_Others_2"/>
          <p:cNvSpPr/>
          <p:nvPr>
            <p:custDataLst>
              <p:tags r:id="rId9"/>
            </p:custDataLst>
          </p:nvPr>
        </p:nvSpPr>
        <p:spPr>
          <a:xfrm>
            <a:off x="2477292" y="1864894"/>
            <a:ext cx="772342" cy="764498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Autofit/>
          </a:bodyPr>
          <a:lstStyle/>
          <a:p>
            <a:pPr algn="ctr">
              <a:defRPr/>
            </a:pPr>
            <a:r>
              <a:rPr lang="zh-CN" altLang="en-US" sz="5400" b="1" kern="0" dirty="0">
                <a:ln>
                  <a:solidFill>
                    <a:srgbClr val="FFFFFF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22" name="MH_Others_3"/>
          <p:cNvSpPr txBox="1"/>
          <p:nvPr>
            <p:custDataLst>
              <p:tags r:id="rId10"/>
            </p:custDataLst>
          </p:nvPr>
        </p:nvSpPr>
        <p:spPr>
          <a:xfrm rot="5400000">
            <a:off x="356682" y="3422023"/>
            <a:ext cx="3484512" cy="584775"/>
          </a:xfrm>
          <a:prstGeom prst="rect">
            <a:avLst/>
          </a:prstGeom>
          <a:noFill/>
        </p:spPr>
        <p:txBody>
          <a:bodyPr vert="horz" wrap="none" anchor="ctr" anchorCtr="0">
            <a:noAutofit/>
          </a:bodyPr>
          <a:lstStyle/>
          <a:p>
            <a:pPr>
              <a:defRPr/>
            </a:pPr>
            <a:r>
              <a:rPr lang="en-US" altLang="zh-CN" sz="4000" kern="0" spc="500" dirty="0">
                <a:solidFill>
                  <a:srgbClr val="DDDDDD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CONTENTS</a:t>
            </a:r>
            <a:endParaRPr lang="zh-CN" altLang="en-US" sz="3600" kern="0" spc="500" dirty="0">
              <a:solidFill>
                <a:srgbClr val="DDDDDD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06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 smtClean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02</a:t>
            </a:r>
            <a:endParaRPr lang="en-US" sz="11500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3116263" y="2773364"/>
            <a:ext cx="160428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Part </a:t>
            </a:r>
            <a:r>
              <a:rPr lang="en-US" altLang="zh-CN" sz="3200" dirty="0" smtClean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Two</a:t>
            </a:r>
            <a:endParaRPr lang="zh-CN" altLang="en-US" sz="3200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等腰三角形 18"/>
          <p:cNvSpPr/>
          <p:nvPr>
            <p:custDataLst>
              <p:tags r:id="rId4"/>
            </p:custDataLst>
          </p:nvPr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0" name="等腰三角形 19"/>
          <p:cNvSpPr/>
          <p:nvPr>
            <p:custDataLst>
              <p:tags r:id="rId5"/>
            </p:custDataLst>
          </p:nvPr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1" name="等腰三角形 20"/>
          <p:cNvSpPr/>
          <p:nvPr>
            <p:custDataLst>
              <p:tags r:id="rId6"/>
            </p:custDataLst>
          </p:nvPr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2" name="等腰三角形 21"/>
          <p:cNvSpPr/>
          <p:nvPr>
            <p:custDataLst>
              <p:tags r:id="rId7"/>
            </p:custDataLst>
          </p:nvPr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3" name="等腰三角形 22"/>
          <p:cNvSpPr/>
          <p:nvPr>
            <p:custDataLst>
              <p:tags r:id="rId8"/>
            </p:custDataLst>
          </p:nvPr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4" name="椭圆 23"/>
          <p:cNvSpPr/>
          <p:nvPr>
            <p:custDataLst>
              <p:tags r:id="rId9"/>
            </p:custDataLst>
          </p:nvPr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25" name="椭圆 24"/>
          <p:cNvSpPr/>
          <p:nvPr>
            <p:custDataLst>
              <p:tags r:id="rId10"/>
            </p:custDataLst>
          </p:nvPr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26" name="椭圆 25"/>
          <p:cNvSpPr/>
          <p:nvPr>
            <p:custDataLst>
              <p:tags r:id="rId11"/>
            </p:custDataLst>
          </p:nvPr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27" name="等腰三角形 26"/>
          <p:cNvSpPr/>
          <p:nvPr>
            <p:custDataLst>
              <p:tags r:id="rId12"/>
            </p:custDataLst>
          </p:nvPr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8" name="等腰三角形 27"/>
          <p:cNvSpPr/>
          <p:nvPr>
            <p:custDataLst>
              <p:tags r:id="rId13"/>
            </p:custDataLst>
          </p:nvPr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cxnSp>
        <p:nvCxnSpPr>
          <p:cNvPr id="2062" name="Straight Connector 13"/>
          <p:cNvCxnSpPr>
            <a:cxnSpLocks noChangeShapeType="1"/>
          </p:cNvCxnSpPr>
          <p:nvPr>
            <p:custDataLst>
              <p:tags r:id="rId14"/>
            </p:custDataLst>
          </p:nvPr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文本框 1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082926" y="3357564"/>
            <a:ext cx="50323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rmAutofit fontScale="85000"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3600" b="1" dirty="0">
                <a:solidFill>
                  <a:schemeClr val="accent1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大数据计算优化</a:t>
            </a:r>
            <a:r>
              <a:rPr lang="zh-CN" altLang="en-US" sz="3600" b="1" dirty="0" smtClean="0">
                <a:solidFill>
                  <a:schemeClr val="accent1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：空间角度</a:t>
            </a:r>
            <a:endParaRPr lang="zh-CN" altLang="en-US" sz="3600" b="1" dirty="0">
              <a:solidFill>
                <a:schemeClr val="accent1"/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35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rprise 的图像结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49"/>
          <a:stretch/>
        </p:blipFill>
        <p:spPr bwMode="auto">
          <a:xfrm>
            <a:off x="6773779" y="2381632"/>
            <a:ext cx="5418221" cy="447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大数据计算：人均收入</a:t>
            </a:r>
            <a:endParaRPr lang="zh-CN" altLang="en-US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8807" y="16750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2015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年全年全国居民人均可支配收入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21966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元，比上年名义增长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8.9%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，扣除价格因素实际增长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7.4%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。超过同期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6.9%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GDP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增速。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4" y="2902979"/>
            <a:ext cx="6455709" cy="3385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487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3984CE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计算优化：统计抽样</a:t>
            </a:r>
            <a:endParaRPr lang="zh-CN" altLang="en-US" dirty="0">
              <a:solidFill>
                <a:srgbClr val="3984CE"/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7985" y="1693201"/>
            <a:ext cx="10633740" cy="4939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不一定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要全量数据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0" indent="0">
              <a:buNone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如果通过统计学的方法，能确保误差控制在可接受的范围，那么抽样是省时省力的好办法。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993" y="3064034"/>
            <a:ext cx="4270909" cy="31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871957" y="2923151"/>
            <a:ext cx="6096000" cy="32701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2" indent="0">
              <a:lnSpc>
                <a:spcPct val="130000"/>
              </a:lnSpc>
              <a:buNone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10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年前</a:t>
            </a:r>
          </a:p>
          <a:p>
            <a:pPr marL="800100" lvl="2" indent="0">
              <a:lnSpc>
                <a:spcPct val="130000"/>
              </a:lnSpc>
              <a:buNone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1000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万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-&gt;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100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万</a:t>
            </a:r>
          </a:p>
          <a:p>
            <a:pPr marL="800100" lvl="2" indent="0">
              <a:lnSpc>
                <a:spcPct val="130000"/>
              </a:lnSpc>
              <a:buNone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800100" lvl="2" indent="0">
              <a:lnSpc>
                <a:spcPct val="130000"/>
              </a:lnSpc>
              <a:buNone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5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年前</a:t>
            </a:r>
          </a:p>
          <a:p>
            <a:pPr marL="800100" lvl="2" indent="0">
              <a:lnSpc>
                <a:spcPct val="130000"/>
              </a:lnSpc>
              <a:buNone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亿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-&gt;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1000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万</a:t>
            </a:r>
          </a:p>
          <a:p>
            <a:pPr marL="800100" lvl="2" indent="0">
              <a:lnSpc>
                <a:spcPct val="130000"/>
              </a:lnSpc>
              <a:buNone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800100" lvl="2" indent="0">
              <a:lnSpc>
                <a:spcPct val="130000"/>
              </a:lnSpc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今天</a:t>
            </a:r>
          </a:p>
          <a:p>
            <a:pPr marL="800100" lvl="2" indent="0">
              <a:lnSpc>
                <a:spcPct val="130000"/>
              </a:lnSpc>
              <a:buNone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100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亿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-&gt;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亿</a:t>
            </a:r>
          </a:p>
        </p:txBody>
      </p:sp>
    </p:spTree>
    <p:extLst>
      <p:ext uri="{BB962C8B-B14F-4D97-AF65-F5344CB8AC3E}">
        <p14:creationId xmlns:p14="http://schemas.microsoft.com/office/powerpoint/2010/main" val="39288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296" y="365125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rgbClr val="3984CE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计算优化：增量算法</a:t>
            </a:r>
            <a:endParaRPr lang="zh-CN" altLang="en-US" dirty="0">
              <a:solidFill>
                <a:srgbClr val="3984CE"/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748548" cy="42654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可以不需要大量内存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支持数据流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SAS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等商业软件的看家本领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R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等开源软件也可以支持</a:t>
            </a:r>
          </a:p>
          <a:p>
            <a:pPr>
              <a:buFont typeface="Wingdings" panose="05000000000000000000" pitchFamily="2" charset="2"/>
              <a:buChar char="n"/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643" y="1849804"/>
            <a:ext cx="7173578" cy="4563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大数据 资本 的图像结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3" t="3262" r="3231" b="8774"/>
          <a:stretch/>
        </p:blipFill>
        <p:spPr bwMode="auto">
          <a:xfrm>
            <a:off x="874296" y="4211053"/>
            <a:ext cx="3718715" cy="264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4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计算优化：分布式算法</a:t>
            </a:r>
            <a:endParaRPr lang="zh-CN" altLang="en-US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7"/>
          <a:stretch/>
        </p:blipFill>
        <p:spPr bwMode="auto">
          <a:xfrm>
            <a:off x="72192" y="1961147"/>
            <a:ext cx="6623598" cy="452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634" y="1747590"/>
            <a:ext cx="4389335" cy="473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381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 smtClean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03</a:t>
            </a:r>
            <a:endParaRPr lang="en-US" sz="11500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3116263" y="2773364"/>
            <a:ext cx="15990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Part </a:t>
            </a:r>
            <a:r>
              <a:rPr lang="en-US" altLang="zh-CN" sz="3200" dirty="0" smtClean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One</a:t>
            </a:r>
            <a:endParaRPr lang="zh-CN" altLang="en-US" sz="3200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等腰三角形 18"/>
          <p:cNvSpPr/>
          <p:nvPr>
            <p:custDataLst>
              <p:tags r:id="rId4"/>
            </p:custDataLst>
          </p:nvPr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0" name="等腰三角形 19"/>
          <p:cNvSpPr/>
          <p:nvPr>
            <p:custDataLst>
              <p:tags r:id="rId5"/>
            </p:custDataLst>
          </p:nvPr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1" name="等腰三角形 20"/>
          <p:cNvSpPr/>
          <p:nvPr>
            <p:custDataLst>
              <p:tags r:id="rId6"/>
            </p:custDataLst>
          </p:nvPr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2" name="等腰三角形 21"/>
          <p:cNvSpPr/>
          <p:nvPr>
            <p:custDataLst>
              <p:tags r:id="rId7"/>
            </p:custDataLst>
          </p:nvPr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3" name="等腰三角形 22"/>
          <p:cNvSpPr/>
          <p:nvPr>
            <p:custDataLst>
              <p:tags r:id="rId8"/>
            </p:custDataLst>
          </p:nvPr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4" name="椭圆 23"/>
          <p:cNvSpPr/>
          <p:nvPr>
            <p:custDataLst>
              <p:tags r:id="rId9"/>
            </p:custDataLst>
          </p:nvPr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25" name="椭圆 24"/>
          <p:cNvSpPr/>
          <p:nvPr>
            <p:custDataLst>
              <p:tags r:id="rId10"/>
            </p:custDataLst>
          </p:nvPr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26" name="椭圆 25"/>
          <p:cNvSpPr/>
          <p:nvPr>
            <p:custDataLst>
              <p:tags r:id="rId11"/>
            </p:custDataLst>
          </p:nvPr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27" name="等腰三角形 26"/>
          <p:cNvSpPr/>
          <p:nvPr>
            <p:custDataLst>
              <p:tags r:id="rId12"/>
            </p:custDataLst>
          </p:nvPr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8" name="等腰三角形 27"/>
          <p:cNvSpPr/>
          <p:nvPr>
            <p:custDataLst>
              <p:tags r:id="rId13"/>
            </p:custDataLst>
          </p:nvPr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cxnSp>
        <p:nvCxnSpPr>
          <p:cNvPr id="2062" name="Straight Connector 13"/>
          <p:cNvCxnSpPr>
            <a:cxnSpLocks noChangeShapeType="1"/>
          </p:cNvCxnSpPr>
          <p:nvPr>
            <p:custDataLst>
              <p:tags r:id="rId14"/>
            </p:custDataLst>
          </p:nvPr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文本框 1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082926" y="3357564"/>
            <a:ext cx="50323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3600" b="1" dirty="0" smtClean="0">
                <a:solidFill>
                  <a:schemeClr val="accent1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大数据展望</a:t>
            </a:r>
            <a:endParaRPr lang="zh-CN" altLang="en-US" sz="3600" b="1" dirty="0">
              <a:solidFill>
                <a:schemeClr val="accent1"/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029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数据越来越丰富</a:t>
            </a:r>
            <a:endParaRPr lang="zh-CN" altLang="en-US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782" y="2292659"/>
            <a:ext cx="570547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29" y="2514601"/>
            <a:ext cx="5981817" cy="3207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02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算法在不断进步</a:t>
            </a:r>
            <a:endParaRPr lang="zh-CN" altLang="en-US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1496" y="203016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      层次聚类的效率                                 深度学习图像识别的准确度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75" y="2582758"/>
            <a:ext cx="4905375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870" y="3094247"/>
            <a:ext cx="5943600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99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工具在不断完善</a:t>
            </a:r>
            <a:endParaRPr lang="zh-CN" altLang="en-US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39" y="2021142"/>
            <a:ext cx="5568422" cy="4078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430" y="2033175"/>
            <a:ext cx="6515484" cy="1951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 descr="大数据 资本 的图像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031" y="4228448"/>
            <a:ext cx="2691063" cy="171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02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认知度继续提升</a:t>
            </a:r>
            <a:endParaRPr lang="zh-CN" altLang="en-US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58" y="2202189"/>
            <a:ext cx="7347650" cy="430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971861" y="1655176"/>
            <a:ext cx="7785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big data, machine learning, artificial intelligence,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hadoop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 descr="大数据 的图像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90547" y="4436683"/>
            <a:ext cx="3457769" cy="230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06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3116263" y="2773364"/>
            <a:ext cx="15990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Part One</a:t>
            </a:r>
            <a:endParaRPr lang="zh-CN" altLang="en-US" sz="3200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等腰三角形 18"/>
          <p:cNvSpPr/>
          <p:nvPr>
            <p:custDataLst>
              <p:tags r:id="rId4"/>
            </p:custDataLst>
          </p:nvPr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0" name="等腰三角形 19"/>
          <p:cNvSpPr/>
          <p:nvPr>
            <p:custDataLst>
              <p:tags r:id="rId5"/>
            </p:custDataLst>
          </p:nvPr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1" name="等腰三角形 20"/>
          <p:cNvSpPr/>
          <p:nvPr>
            <p:custDataLst>
              <p:tags r:id="rId6"/>
            </p:custDataLst>
          </p:nvPr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2" name="等腰三角形 21"/>
          <p:cNvSpPr/>
          <p:nvPr>
            <p:custDataLst>
              <p:tags r:id="rId7"/>
            </p:custDataLst>
          </p:nvPr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3" name="等腰三角形 22"/>
          <p:cNvSpPr/>
          <p:nvPr>
            <p:custDataLst>
              <p:tags r:id="rId8"/>
            </p:custDataLst>
          </p:nvPr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4" name="椭圆 23"/>
          <p:cNvSpPr/>
          <p:nvPr>
            <p:custDataLst>
              <p:tags r:id="rId9"/>
            </p:custDataLst>
          </p:nvPr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25" name="椭圆 24"/>
          <p:cNvSpPr/>
          <p:nvPr>
            <p:custDataLst>
              <p:tags r:id="rId10"/>
            </p:custDataLst>
          </p:nvPr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26" name="椭圆 25"/>
          <p:cNvSpPr/>
          <p:nvPr>
            <p:custDataLst>
              <p:tags r:id="rId11"/>
            </p:custDataLst>
          </p:nvPr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27" name="等腰三角形 26"/>
          <p:cNvSpPr/>
          <p:nvPr>
            <p:custDataLst>
              <p:tags r:id="rId12"/>
            </p:custDataLst>
          </p:nvPr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28" name="等腰三角形 27"/>
          <p:cNvSpPr/>
          <p:nvPr>
            <p:custDataLst>
              <p:tags r:id="rId13"/>
            </p:custDataLst>
          </p:nvPr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cxnSp>
        <p:nvCxnSpPr>
          <p:cNvPr id="2062" name="Straight Connector 13"/>
          <p:cNvCxnSpPr>
            <a:cxnSpLocks noChangeShapeType="1"/>
          </p:cNvCxnSpPr>
          <p:nvPr>
            <p:custDataLst>
              <p:tags r:id="rId14"/>
            </p:custDataLst>
          </p:nvPr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文本框 1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082926" y="3357564"/>
            <a:ext cx="50323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1" dirty="0" smtClean="0">
                <a:solidFill>
                  <a:schemeClr val="accent1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大数据计算概貌</a:t>
            </a:r>
            <a:endParaRPr lang="zh-CN" altLang="en-US" sz="3600" b="1" dirty="0">
              <a:solidFill>
                <a:schemeClr val="accent1"/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820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3984CE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学习热情高涨</a:t>
            </a:r>
            <a:endParaRPr lang="zh-CN" altLang="en-US" dirty="0">
              <a:solidFill>
                <a:srgbClr val="3984CE"/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75" y="1827724"/>
            <a:ext cx="5021556" cy="3938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05" y="1827724"/>
            <a:ext cx="5903935" cy="3938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28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方正正中黑简体" panose="02010600030101010101" charset="-122"/>
                <a:ea typeface="方正正中黑简体" panose="02010600030101010101" charset="-122"/>
              </a:rPr>
              <a:t>资本市场看好</a:t>
            </a:r>
            <a:endParaRPr lang="zh-CN" altLang="en-US" b="1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2" y="2334349"/>
            <a:ext cx="4997398" cy="3361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974" y="2325424"/>
            <a:ext cx="6264000" cy="337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233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骗子越来越少？</a:t>
            </a:r>
            <a:endParaRPr lang="zh-CN" altLang="en-US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03" y="2108147"/>
            <a:ext cx="5677712" cy="38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386" y="2045022"/>
            <a:ext cx="5916606" cy="36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97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机票大数据应用展望</a:t>
            </a:r>
            <a:endParaRPr lang="zh-CN" altLang="en-US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6" name="MH_SubTitle_4"/>
          <p:cNvSpPr txBox="1"/>
          <p:nvPr>
            <p:custDataLst>
              <p:tags r:id="rId1"/>
            </p:custDataLst>
          </p:nvPr>
        </p:nvSpPr>
        <p:spPr>
          <a:xfrm>
            <a:off x="7663684" y="2982178"/>
            <a:ext cx="2526135" cy="3923447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867" b="1" dirty="0">
                <a:solidFill>
                  <a:srgbClr val="5EB8BF"/>
                </a:solidFill>
                <a:latin typeface="Calibri" pitchFamily="34" charset="0"/>
              </a:rPr>
              <a:t>提升效率</a:t>
            </a:r>
            <a:endParaRPr lang="en-US" altLang="zh-CN" sz="1867" b="1" dirty="0">
              <a:solidFill>
                <a:srgbClr val="5EB8BF"/>
              </a:solidFill>
              <a:latin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7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Presto</a:t>
            </a:r>
            <a:r>
              <a:rPr lang="zh-CN" altLang="en-US" sz="17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取数平台</a:t>
            </a:r>
          </a:p>
          <a:p>
            <a:pPr>
              <a:lnSpc>
                <a:spcPct val="150000"/>
              </a:lnSpc>
            </a:pPr>
            <a:r>
              <a:rPr lang="zh-CN" altLang="en-US" sz="17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可视化数据（</a:t>
            </a:r>
            <a:r>
              <a:rPr lang="en-US" altLang="zh-CN" sz="17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Ti</a:t>
            </a:r>
            <a:r>
              <a:rPr lang="zh-CN" altLang="en-US" sz="17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）平台</a:t>
            </a:r>
          </a:p>
          <a:p>
            <a:pPr>
              <a:lnSpc>
                <a:spcPct val="150000"/>
              </a:lnSpc>
            </a:pPr>
            <a:r>
              <a:rPr lang="en-US" altLang="zh-CN" sz="17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AB</a:t>
            </a:r>
            <a:r>
              <a:rPr lang="zh-CN" altLang="en-US" sz="17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测试分析平台</a:t>
            </a:r>
          </a:p>
          <a:p>
            <a:pPr>
              <a:lnSpc>
                <a:spcPct val="150000"/>
              </a:lnSpc>
            </a:pPr>
            <a:r>
              <a:rPr lang="zh-CN" altLang="en-US" sz="17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研发日志追踪平台</a:t>
            </a:r>
          </a:p>
          <a:p>
            <a:pPr>
              <a:lnSpc>
                <a:spcPct val="150000"/>
              </a:lnSpc>
            </a:pPr>
            <a:r>
              <a:rPr lang="zh-CN" altLang="en-US" sz="17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实时监控平台</a:t>
            </a:r>
          </a:p>
          <a:p>
            <a:pPr>
              <a:lnSpc>
                <a:spcPct val="150000"/>
              </a:lnSpc>
            </a:pPr>
            <a:endParaRPr lang="zh-CN" altLang="en-US" sz="1733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4342" y="2227297"/>
            <a:ext cx="11896208" cy="3595917"/>
            <a:chOff x="384906" y="1360966"/>
            <a:chExt cx="8537250" cy="2696938"/>
          </a:xfrm>
        </p:grpSpPr>
        <p:cxnSp>
          <p:nvCxnSpPr>
            <p:cNvPr id="8" name="MH_Other_1"/>
            <p:cNvCxnSpPr/>
            <p:nvPr>
              <p:custDataLst>
                <p:tags r:id="rId2"/>
              </p:custDataLst>
            </p:nvPr>
          </p:nvCxnSpPr>
          <p:spPr>
            <a:xfrm>
              <a:off x="384906" y="1859667"/>
              <a:ext cx="8446886" cy="0"/>
            </a:xfrm>
            <a:prstGeom prst="line">
              <a:avLst/>
            </a:prstGeom>
            <a:ln>
              <a:solidFill>
                <a:srgbClr val="8FBF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MH_Other_3"/>
            <p:cNvSpPr/>
            <p:nvPr>
              <p:custDataLst>
                <p:tags r:id="rId3"/>
              </p:custDataLst>
            </p:nvPr>
          </p:nvSpPr>
          <p:spPr>
            <a:xfrm>
              <a:off x="680197" y="1927127"/>
              <a:ext cx="39459" cy="2130777"/>
            </a:xfrm>
            <a:prstGeom prst="rect">
              <a:avLst/>
            </a:prstGeom>
            <a:solidFill>
              <a:srgbClr val="E87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10" name="MH_SubTitle_1"/>
            <p:cNvSpPr txBox="1"/>
            <p:nvPr>
              <p:custDataLst>
                <p:tags r:id="rId4"/>
              </p:custDataLst>
            </p:nvPr>
          </p:nvSpPr>
          <p:spPr>
            <a:xfrm>
              <a:off x="760935" y="1927127"/>
              <a:ext cx="1385854" cy="2130777"/>
            </a:xfrm>
            <a:prstGeom prst="rect">
              <a:avLst/>
            </a:prstGeom>
            <a:noFill/>
          </p:spPr>
          <p:txBody>
            <a:bodyPr wrap="square" rtlCol="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67" b="1" dirty="0">
                  <a:solidFill>
                    <a:srgbClr val="E87C40"/>
                  </a:solidFill>
                  <a:latin typeface="Calibri" pitchFamily="34" charset="0"/>
                </a:rPr>
                <a:t>改善体验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7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</a:rPr>
                <a:t>X</a:t>
              </a:r>
              <a:r>
                <a:rPr lang="zh-CN" altLang="en-US" sz="17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</a:rPr>
                <a:t>产品个性化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7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</a:rPr>
                <a:t>预搜索</a:t>
              </a:r>
            </a:p>
          </p:txBody>
        </p:sp>
        <p:sp>
          <p:nvSpPr>
            <p:cNvPr id="11" name="MH_Other_4"/>
            <p:cNvSpPr/>
            <p:nvPr>
              <p:custDataLst>
                <p:tags r:id="rId5"/>
              </p:custDataLst>
            </p:nvPr>
          </p:nvSpPr>
          <p:spPr>
            <a:xfrm rot="2871886">
              <a:off x="2699038" y="1099403"/>
              <a:ext cx="612647" cy="1135774"/>
            </a:xfrm>
            <a:custGeom>
              <a:avLst/>
              <a:gdLst>
                <a:gd name="connsiteX0" fmla="*/ 0 w 729762"/>
                <a:gd name="connsiteY0" fmla="*/ 0 h 1352892"/>
                <a:gd name="connsiteX1" fmla="*/ 729762 w 729762"/>
                <a:gd name="connsiteY1" fmla="*/ 0 h 1352892"/>
                <a:gd name="connsiteX2" fmla="*/ 729762 w 729762"/>
                <a:gd name="connsiteY2" fmla="*/ 546246 h 1352892"/>
                <a:gd name="connsiteX3" fmla="*/ 0 w 729762"/>
                <a:gd name="connsiteY3" fmla="*/ 1352892 h 135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762" h="1352892">
                  <a:moveTo>
                    <a:pt x="0" y="0"/>
                  </a:moveTo>
                  <a:lnTo>
                    <a:pt x="729762" y="0"/>
                  </a:lnTo>
                  <a:lnTo>
                    <a:pt x="729762" y="546246"/>
                  </a:lnTo>
                  <a:lnTo>
                    <a:pt x="0" y="1352892"/>
                  </a:lnTo>
                  <a:close/>
                </a:path>
              </a:pathLst>
            </a:custGeom>
            <a:solidFill>
              <a:srgbClr val="EE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2400" dirty="0">
                  <a:solidFill>
                    <a:srgbClr val="FEFFFF"/>
                  </a:solidFill>
                  <a:latin typeface="Calibri" pitchFamily="34" charset="0"/>
                </a:rPr>
                <a:t>02</a:t>
              </a:r>
              <a:endParaRPr lang="zh-CN" altLang="en-US" sz="2400" dirty="0">
                <a:solidFill>
                  <a:srgbClr val="FEFFFF"/>
                </a:solidFill>
                <a:latin typeface="Calibri" pitchFamily="34" charset="0"/>
              </a:endParaRPr>
            </a:p>
          </p:txBody>
        </p:sp>
        <p:sp>
          <p:nvSpPr>
            <p:cNvPr id="12" name="MH_Other_5"/>
            <p:cNvSpPr/>
            <p:nvPr>
              <p:custDataLst>
                <p:tags r:id="rId6"/>
              </p:custDataLst>
            </p:nvPr>
          </p:nvSpPr>
          <p:spPr>
            <a:xfrm>
              <a:off x="2378730" y="1927127"/>
              <a:ext cx="39459" cy="2130777"/>
            </a:xfrm>
            <a:prstGeom prst="rect">
              <a:avLst/>
            </a:prstGeom>
            <a:solidFill>
              <a:srgbClr val="EE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13" name="MH_SubTitle_2"/>
            <p:cNvSpPr txBox="1"/>
            <p:nvPr>
              <p:custDataLst>
                <p:tags r:id="rId7"/>
              </p:custDataLst>
            </p:nvPr>
          </p:nvSpPr>
          <p:spPr>
            <a:xfrm>
              <a:off x="2459467" y="1927127"/>
              <a:ext cx="1385854" cy="2130777"/>
            </a:xfrm>
            <a:prstGeom prst="rect">
              <a:avLst/>
            </a:prstGeom>
            <a:noFill/>
          </p:spPr>
          <p:txBody>
            <a:bodyPr wrap="square" rtlCol="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67" b="1" dirty="0">
                  <a:solidFill>
                    <a:srgbClr val="EECC3E"/>
                  </a:solidFill>
                  <a:latin typeface="Calibri" pitchFamily="34" charset="0"/>
                </a:rPr>
                <a:t>增加收益</a:t>
              </a:r>
              <a:endParaRPr lang="en-US" altLang="zh-CN" sz="1867" b="1" dirty="0">
                <a:solidFill>
                  <a:srgbClr val="EECC3E"/>
                </a:solidFill>
                <a:latin typeface="Calibri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7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航班延误预测</a:t>
              </a:r>
              <a:endParaRPr lang="en-US" altLang="zh-CN" sz="173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X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产品售卖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 客服排班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SC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航班拼接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7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沉睡客户唤醒</a:t>
              </a:r>
              <a:endParaRPr lang="en-US" altLang="zh-CN" sz="173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7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精准营销</a:t>
              </a:r>
              <a:endParaRPr lang="en-US" altLang="zh-CN" sz="173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endParaRPr lang="zh-CN" altLang="en-US" sz="17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14" name="MH_Other_6"/>
            <p:cNvSpPr/>
            <p:nvPr>
              <p:custDataLst>
                <p:tags r:id="rId8"/>
              </p:custDataLst>
            </p:nvPr>
          </p:nvSpPr>
          <p:spPr>
            <a:xfrm rot="2871886">
              <a:off x="4397572" y="1099403"/>
              <a:ext cx="612647" cy="1135774"/>
            </a:xfrm>
            <a:custGeom>
              <a:avLst/>
              <a:gdLst>
                <a:gd name="connsiteX0" fmla="*/ 0 w 729762"/>
                <a:gd name="connsiteY0" fmla="*/ 0 h 1352892"/>
                <a:gd name="connsiteX1" fmla="*/ 729762 w 729762"/>
                <a:gd name="connsiteY1" fmla="*/ 0 h 1352892"/>
                <a:gd name="connsiteX2" fmla="*/ 729762 w 729762"/>
                <a:gd name="connsiteY2" fmla="*/ 546246 h 1352892"/>
                <a:gd name="connsiteX3" fmla="*/ 0 w 729762"/>
                <a:gd name="connsiteY3" fmla="*/ 1352892 h 135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762" h="1352892">
                  <a:moveTo>
                    <a:pt x="0" y="0"/>
                  </a:moveTo>
                  <a:lnTo>
                    <a:pt x="729762" y="0"/>
                  </a:lnTo>
                  <a:lnTo>
                    <a:pt x="729762" y="546246"/>
                  </a:lnTo>
                  <a:lnTo>
                    <a:pt x="0" y="1352892"/>
                  </a:lnTo>
                  <a:close/>
                </a:path>
              </a:pathLst>
            </a:custGeom>
            <a:solidFill>
              <a:srgbClr val="8FBF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2400" dirty="0">
                  <a:solidFill>
                    <a:srgbClr val="FEFFFF"/>
                  </a:solidFill>
                  <a:latin typeface="Calibri" pitchFamily="34" charset="0"/>
                </a:rPr>
                <a:t>03</a:t>
              </a:r>
              <a:endParaRPr lang="zh-CN" altLang="en-US" sz="2400" dirty="0">
                <a:solidFill>
                  <a:srgbClr val="FEFFFF"/>
                </a:solidFill>
                <a:latin typeface="Calibri" pitchFamily="34" charset="0"/>
              </a:endParaRPr>
            </a:p>
          </p:txBody>
        </p:sp>
        <p:sp>
          <p:nvSpPr>
            <p:cNvPr id="15" name="MH_Other_7"/>
            <p:cNvSpPr/>
            <p:nvPr>
              <p:custDataLst>
                <p:tags r:id="rId9"/>
              </p:custDataLst>
            </p:nvPr>
          </p:nvSpPr>
          <p:spPr>
            <a:xfrm>
              <a:off x="4077262" y="1927127"/>
              <a:ext cx="39459" cy="2130777"/>
            </a:xfrm>
            <a:prstGeom prst="rect">
              <a:avLst/>
            </a:prstGeom>
            <a:solidFill>
              <a:srgbClr val="8FBF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16" name="MH_SubTitle_3"/>
            <p:cNvSpPr txBox="1"/>
            <p:nvPr>
              <p:custDataLst>
                <p:tags r:id="rId10"/>
              </p:custDataLst>
            </p:nvPr>
          </p:nvSpPr>
          <p:spPr>
            <a:xfrm>
              <a:off x="4158001" y="1927127"/>
              <a:ext cx="1385854" cy="2130777"/>
            </a:xfrm>
            <a:prstGeom prst="rect">
              <a:avLst/>
            </a:prstGeom>
            <a:noFill/>
          </p:spPr>
          <p:txBody>
            <a:bodyPr wrap="square" rtlCol="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67" b="1" dirty="0">
                  <a:solidFill>
                    <a:srgbClr val="8FBF82"/>
                  </a:solidFill>
                  <a:latin typeface="Calibri" pitchFamily="34" charset="0"/>
                </a:rPr>
                <a:t>控制风险</a:t>
              </a:r>
              <a:endParaRPr lang="en-US" altLang="zh-CN" sz="1867" b="1" dirty="0">
                <a:solidFill>
                  <a:srgbClr val="8FBF82"/>
                </a:solidFill>
                <a:latin typeface="Calibri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7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</a:rPr>
                <a:t>数据安全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7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</a:rPr>
                <a:t>机票价格监控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7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</a:rPr>
                <a:t>防止虚占位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7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</a:rPr>
                <a:t>反爬虫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7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</a:rPr>
                <a:t>黄牛识别</a:t>
              </a:r>
            </a:p>
            <a:p>
              <a:pPr>
                <a:lnSpc>
                  <a:spcPct val="150000"/>
                </a:lnSpc>
              </a:pPr>
              <a:endParaRPr lang="zh-CN" altLang="en-US" sz="17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17" name="MH_Other_8"/>
            <p:cNvSpPr/>
            <p:nvPr>
              <p:custDataLst>
                <p:tags r:id="rId11"/>
              </p:custDataLst>
            </p:nvPr>
          </p:nvSpPr>
          <p:spPr>
            <a:xfrm rot="2871886">
              <a:off x="6096104" y="1099403"/>
              <a:ext cx="612647" cy="1135774"/>
            </a:xfrm>
            <a:custGeom>
              <a:avLst/>
              <a:gdLst>
                <a:gd name="connsiteX0" fmla="*/ 0 w 729762"/>
                <a:gd name="connsiteY0" fmla="*/ 0 h 1352892"/>
                <a:gd name="connsiteX1" fmla="*/ 729762 w 729762"/>
                <a:gd name="connsiteY1" fmla="*/ 0 h 1352892"/>
                <a:gd name="connsiteX2" fmla="*/ 729762 w 729762"/>
                <a:gd name="connsiteY2" fmla="*/ 546246 h 1352892"/>
                <a:gd name="connsiteX3" fmla="*/ 0 w 729762"/>
                <a:gd name="connsiteY3" fmla="*/ 1352892 h 135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762" h="1352892">
                  <a:moveTo>
                    <a:pt x="0" y="0"/>
                  </a:moveTo>
                  <a:lnTo>
                    <a:pt x="729762" y="0"/>
                  </a:lnTo>
                  <a:lnTo>
                    <a:pt x="729762" y="546246"/>
                  </a:lnTo>
                  <a:lnTo>
                    <a:pt x="0" y="1352892"/>
                  </a:lnTo>
                  <a:close/>
                </a:path>
              </a:pathLst>
            </a:custGeom>
            <a:solidFill>
              <a:srgbClr val="5E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2400" dirty="0">
                  <a:solidFill>
                    <a:srgbClr val="FEFFFF"/>
                  </a:solidFill>
                  <a:latin typeface="Calibri" pitchFamily="34" charset="0"/>
                </a:rPr>
                <a:t>04</a:t>
              </a:r>
              <a:endParaRPr lang="zh-CN" altLang="en-US" sz="2400" dirty="0">
                <a:solidFill>
                  <a:srgbClr val="FEFFFF"/>
                </a:solidFill>
                <a:latin typeface="Calibri" pitchFamily="34" charset="0"/>
              </a:endParaRPr>
            </a:p>
          </p:txBody>
        </p:sp>
        <p:sp>
          <p:nvSpPr>
            <p:cNvPr id="18" name="MH_Other_9"/>
            <p:cNvSpPr/>
            <p:nvPr>
              <p:custDataLst>
                <p:tags r:id="rId12"/>
              </p:custDataLst>
            </p:nvPr>
          </p:nvSpPr>
          <p:spPr>
            <a:xfrm>
              <a:off x="5775796" y="1927127"/>
              <a:ext cx="39459" cy="2130777"/>
            </a:xfrm>
            <a:prstGeom prst="rect">
              <a:avLst/>
            </a:prstGeom>
            <a:solidFill>
              <a:srgbClr val="5E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19" name="MH_Other_10"/>
            <p:cNvSpPr/>
            <p:nvPr>
              <p:custDataLst>
                <p:tags r:id="rId13"/>
              </p:custDataLst>
            </p:nvPr>
          </p:nvSpPr>
          <p:spPr>
            <a:xfrm rot="2871886">
              <a:off x="7794637" y="1099403"/>
              <a:ext cx="612647" cy="1135774"/>
            </a:xfrm>
            <a:custGeom>
              <a:avLst/>
              <a:gdLst>
                <a:gd name="connsiteX0" fmla="*/ 0 w 729762"/>
                <a:gd name="connsiteY0" fmla="*/ 0 h 1352892"/>
                <a:gd name="connsiteX1" fmla="*/ 729762 w 729762"/>
                <a:gd name="connsiteY1" fmla="*/ 0 h 1352892"/>
                <a:gd name="connsiteX2" fmla="*/ 729762 w 729762"/>
                <a:gd name="connsiteY2" fmla="*/ 546246 h 1352892"/>
                <a:gd name="connsiteX3" fmla="*/ 0 w 729762"/>
                <a:gd name="connsiteY3" fmla="*/ 1352892 h 135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762" h="1352892">
                  <a:moveTo>
                    <a:pt x="0" y="0"/>
                  </a:moveTo>
                  <a:lnTo>
                    <a:pt x="729762" y="0"/>
                  </a:lnTo>
                  <a:lnTo>
                    <a:pt x="729762" y="546246"/>
                  </a:lnTo>
                  <a:lnTo>
                    <a:pt x="0" y="1352892"/>
                  </a:lnTo>
                  <a:close/>
                </a:path>
              </a:pathLst>
            </a:custGeom>
            <a:solidFill>
              <a:srgbClr val="559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2400" dirty="0">
                  <a:solidFill>
                    <a:srgbClr val="FEFFFF"/>
                  </a:solidFill>
                  <a:latin typeface="Calibri" pitchFamily="34" charset="0"/>
                </a:rPr>
                <a:t>05</a:t>
              </a:r>
              <a:endParaRPr lang="zh-CN" altLang="en-US" sz="2400" dirty="0">
                <a:solidFill>
                  <a:srgbClr val="FEFFFF"/>
                </a:solidFill>
                <a:latin typeface="Calibri" pitchFamily="34" charset="0"/>
              </a:endParaRPr>
            </a:p>
          </p:txBody>
        </p:sp>
        <p:sp>
          <p:nvSpPr>
            <p:cNvPr id="20" name="MH_Other_11"/>
            <p:cNvSpPr/>
            <p:nvPr>
              <p:custDataLst>
                <p:tags r:id="rId14"/>
              </p:custDataLst>
            </p:nvPr>
          </p:nvSpPr>
          <p:spPr>
            <a:xfrm>
              <a:off x="7474329" y="1927127"/>
              <a:ext cx="39459" cy="2130777"/>
            </a:xfrm>
            <a:prstGeom prst="rect">
              <a:avLst/>
            </a:prstGeom>
            <a:solidFill>
              <a:srgbClr val="559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21" name="MH_SubTitle_5"/>
            <p:cNvSpPr txBox="1"/>
            <p:nvPr>
              <p:custDataLst>
                <p:tags r:id="rId15"/>
              </p:custDataLst>
            </p:nvPr>
          </p:nvSpPr>
          <p:spPr>
            <a:xfrm>
              <a:off x="7536302" y="1927127"/>
              <a:ext cx="1385854" cy="2130777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67" b="1" dirty="0" smtClean="0">
                  <a:solidFill>
                    <a:srgbClr val="5596C3"/>
                  </a:solidFill>
                  <a:latin typeface="Calibri" pitchFamily="34" charset="0"/>
                </a:rPr>
                <a:t>价值输出</a:t>
              </a:r>
              <a:endParaRPr lang="en-US" altLang="zh-CN" sz="1867" b="1" dirty="0">
                <a:solidFill>
                  <a:srgbClr val="5596C3"/>
                </a:solidFill>
                <a:latin typeface="Calibri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7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</a:rPr>
                <a:t>航空公司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7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</a:rPr>
                <a:t>机场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7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</a:rPr>
                <a:t>包机</a:t>
              </a:r>
              <a:r>
                <a:rPr lang="zh-CN" altLang="en-US" sz="1733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</a:rPr>
                <a:t>商</a:t>
              </a:r>
              <a:endParaRPr lang="en-US" altLang="zh-CN" sz="17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733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</a:rPr>
                <a:t>供应商</a:t>
              </a:r>
              <a:endParaRPr lang="en-US" altLang="zh-CN" sz="17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7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endParaRPr>
            </a:p>
            <a:p>
              <a:pPr>
                <a:lnSpc>
                  <a:spcPct val="150000"/>
                </a:lnSpc>
              </a:pPr>
              <a:endParaRPr lang="zh-CN" altLang="en-US" sz="173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22" name="MH_Other_4"/>
            <p:cNvSpPr/>
            <p:nvPr>
              <p:custDataLst>
                <p:tags r:id="rId16"/>
              </p:custDataLst>
            </p:nvPr>
          </p:nvSpPr>
          <p:spPr>
            <a:xfrm rot="2871886">
              <a:off x="983956" y="1099403"/>
              <a:ext cx="612647" cy="1135774"/>
            </a:xfrm>
            <a:custGeom>
              <a:avLst/>
              <a:gdLst>
                <a:gd name="connsiteX0" fmla="*/ 0 w 729762"/>
                <a:gd name="connsiteY0" fmla="*/ 0 h 1352892"/>
                <a:gd name="connsiteX1" fmla="*/ 729762 w 729762"/>
                <a:gd name="connsiteY1" fmla="*/ 0 h 1352892"/>
                <a:gd name="connsiteX2" fmla="*/ 729762 w 729762"/>
                <a:gd name="connsiteY2" fmla="*/ 546246 h 1352892"/>
                <a:gd name="connsiteX3" fmla="*/ 0 w 729762"/>
                <a:gd name="connsiteY3" fmla="*/ 1352892 h 135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762" h="1352892">
                  <a:moveTo>
                    <a:pt x="0" y="0"/>
                  </a:moveTo>
                  <a:lnTo>
                    <a:pt x="729762" y="0"/>
                  </a:lnTo>
                  <a:lnTo>
                    <a:pt x="729762" y="546246"/>
                  </a:lnTo>
                  <a:lnTo>
                    <a:pt x="0" y="1352892"/>
                  </a:lnTo>
                  <a:close/>
                </a:path>
              </a:pathLst>
            </a:custGeom>
            <a:solidFill>
              <a:srgbClr val="E87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2400" dirty="0">
                  <a:solidFill>
                    <a:srgbClr val="FEFFFF"/>
                  </a:solidFill>
                  <a:latin typeface="Calibri" pitchFamily="34" charset="0"/>
                </a:rPr>
                <a:t>01</a:t>
              </a:r>
              <a:endParaRPr lang="zh-CN" altLang="en-US" sz="2400" dirty="0">
                <a:solidFill>
                  <a:srgbClr val="FEFFFF"/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83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>
            <p:custDataLst>
              <p:tags r:id="rId2"/>
            </p:custDataLst>
          </p:nvPr>
        </p:nvSpPr>
        <p:spPr>
          <a:xfrm rot="20063428">
            <a:off x="3621088" y="3252788"/>
            <a:ext cx="519112" cy="474662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直角三角形 3"/>
          <p:cNvSpPr/>
          <p:nvPr>
            <p:custDataLst>
              <p:tags r:id="rId3"/>
            </p:custDataLst>
          </p:nvPr>
        </p:nvSpPr>
        <p:spPr>
          <a:xfrm rot="7409929">
            <a:off x="4892676" y="3859213"/>
            <a:ext cx="350837" cy="249238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直角三角形 4"/>
          <p:cNvSpPr/>
          <p:nvPr>
            <p:custDataLst>
              <p:tags r:id="rId4"/>
            </p:custDataLst>
          </p:nvPr>
        </p:nvSpPr>
        <p:spPr>
          <a:xfrm rot="17352356">
            <a:off x="4533901" y="4851401"/>
            <a:ext cx="231775" cy="16510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直角三角形 5"/>
          <p:cNvSpPr/>
          <p:nvPr>
            <p:custDataLst>
              <p:tags r:id="rId5"/>
            </p:custDataLst>
          </p:nvPr>
        </p:nvSpPr>
        <p:spPr>
          <a:xfrm rot="17352356">
            <a:off x="4022726" y="5108576"/>
            <a:ext cx="119062" cy="65087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>
            <p:custDataLst>
              <p:tags r:id="rId6"/>
            </p:custDataLst>
          </p:nvPr>
        </p:nvSpPr>
        <p:spPr>
          <a:xfrm rot="11413207">
            <a:off x="7064376" y="4568825"/>
            <a:ext cx="231775" cy="165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>
            <p:custDataLst>
              <p:tags r:id="rId7"/>
            </p:custDataLst>
          </p:nvPr>
        </p:nvSpPr>
        <p:spPr>
          <a:xfrm rot="18287289">
            <a:off x="6709570" y="3945732"/>
            <a:ext cx="231775" cy="252413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直角三角形 8"/>
          <p:cNvSpPr/>
          <p:nvPr>
            <p:custDataLst>
              <p:tags r:id="rId8"/>
            </p:custDataLst>
          </p:nvPr>
        </p:nvSpPr>
        <p:spPr>
          <a:xfrm rot="16200000">
            <a:off x="8184357" y="2443957"/>
            <a:ext cx="138112" cy="250825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直角三角形 9"/>
          <p:cNvSpPr/>
          <p:nvPr>
            <p:custDataLst>
              <p:tags r:id="rId9"/>
            </p:custDataLst>
          </p:nvPr>
        </p:nvSpPr>
        <p:spPr>
          <a:xfrm rot="16200000">
            <a:off x="8208963" y="1241426"/>
            <a:ext cx="66675" cy="12065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1" name="直接连接符 10"/>
          <p:cNvCxnSpPr/>
          <p:nvPr>
            <p:custDataLst>
              <p:tags r:id="rId10"/>
            </p:custDataLst>
          </p:nvPr>
        </p:nvCxnSpPr>
        <p:spPr>
          <a:xfrm flipV="1">
            <a:off x="4141788" y="4059239"/>
            <a:ext cx="715962" cy="44767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11"/>
            </p:custDataLst>
          </p:nvPr>
        </p:nvCxnSpPr>
        <p:spPr>
          <a:xfrm flipV="1">
            <a:off x="3859214" y="4075113"/>
            <a:ext cx="1246187" cy="779462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12"/>
            </p:custDataLst>
          </p:nvPr>
        </p:nvCxnSpPr>
        <p:spPr>
          <a:xfrm flipV="1">
            <a:off x="7421563" y="1435101"/>
            <a:ext cx="717550" cy="44767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>
            <p:custDataLst>
              <p:tags r:id="rId13"/>
            </p:custDataLst>
          </p:nvPr>
        </p:nvCxnSpPr>
        <p:spPr>
          <a:xfrm flipV="1">
            <a:off x="7786689" y="1131888"/>
            <a:ext cx="1246187" cy="78105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>
            <p:custDataLst>
              <p:tags r:id="rId14"/>
            </p:custDataLst>
          </p:nvPr>
        </p:nvSpPr>
        <p:spPr>
          <a:xfrm>
            <a:off x="4190736" y="1930352"/>
            <a:ext cx="3391976" cy="2751567"/>
          </a:xfrm>
          <a:custGeom>
            <a:avLst/>
            <a:gdLst>
              <a:gd name="connsiteX0" fmla="*/ 0 w 3391976"/>
              <a:gd name="connsiteY0" fmla="*/ 0 h 2751567"/>
              <a:gd name="connsiteX1" fmla="*/ 3391976 w 3391976"/>
              <a:gd name="connsiteY1" fmla="*/ 0 h 2751567"/>
              <a:gd name="connsiteX2" fmla="*/ 1695988 w 3391976"/>
              <a:gd name="connsiteY2" fmla="*/ 2751567 h 2751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1976" h="2751567">
                <a:moveTo>
                  <a:pt x="0" y="0"/>
                </a:moveTo>
                <a:lnTo>
                  <a:pt x="3391976" y="0"/>
                </a:lnTo>
                <a:lnTo>
                  <a:pt x="1695988" y="27515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36000" anchor="ctr"/>
          <a:lstStyle/>
          <a:p>
            <a:pPr algn="ctr">
              <a:lnSpc>
                <a:spcPct val="80000"/>
              </a:lnSpc>
              <a:defRPr/>
            </a:pPr>
            <a:r>
              <a:rPr lang="en-US" altLang="zh-CN" sz="4800">
                <a:solidFill>
                  <a:srgbClr val="FFFFFF"/>
                </a:solidFill>
                <a:effectLst>
                  <a:innerShdw blurRad="38100" dist="25400" dir="13500000">
                    <a:prstClr val="black">
                      <a:alpha val="50000"/>
                    </a:prstClr>
                  </a:innerShdw>
                </a:effectLst>
                <a:latin typeface="华文琥珀" panose="02010800040101010101" pitchFamily="2" charset="-122"/>
                <a:ea typeface="华文琥珀" panose="02010800040101010101" pitchFamily="2" charset="-122"/>
                <a:cs typeface="Meiryo UI" panose="020B0604030504040204" pitchFamily="34" charset="-128"/>
              </a:rPr>
              <a:t>THANK</a:t>
            </a:r>
          </a:p>
          <a:p>
            <a:pPr algn="ctr">
              <a:lnSpc>
                <a:spcPct val="80000"/>
              </a:lnSpc>
              <a:defRPr/>
            </a:pPr>
            <a:r>
              <a:rPr lang="en-US" altLang="zh-CN" sz="4800">
                <a:solidFill>
                  <a:srgbClr val="FFFFFF"/>
                </a:solidFill>
                <a:effectLst>
                  <a:innerShdw blurRad="38100" dist="25400" dir="13500000">
                    <a:prstClr val="black">
                      <a:alpha val="50000"/>
                    </a:prstClr>
                  </a:innerShdw>
                </a:effectLst>
                <a:latin typeface="华文琥珀" panose="02010800040101010101" pitchFamily="2" charset="-122"/>
                <a:ea typeface="华文琥珀" panose="02010800040101010101" pitchFamily="2" charset="-122"/>
                <a:cs typeface="Meiryo UI" panose="020B0604030504040204" pitchFamily="34" charset="-128"/>
              </a:rPr>
              <a:t>YOU</a:t>
            </a:r>
            <a:endParaRPr lang="zh-CN" altLang="en-US" sz="4800">
              <a:solidFill>
                <a:srgbClr val="FFFFFF"/>
              </a:solidFill>
              <a:effectLst>
                <a:innerShdw blurRad="38100" dist="25400" dir="13500000">
                  <a:prstClr val="black">
                    <a:alpha val="50000"/>
                  </a:prstClr>
                </a:innerShdw>
              </a:effectLst>
              <a:latin typeface="华文琥珀" panose="02010800040101010101" pitchFamily="2" charset="-122"/>
              <a:ea typeface="华文琥珀" panose="02010800040101010101" pitchFamily="2" charset="-122"/>
              <a:cs typeface="Meiryo UI" panose="020B0604030504040204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291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3984CE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什么是大数据？</a:t>
            </a:r>
            <a:endParaRPr lang="zh-CN" altLang="en-US" b="1" dirty="0">
              <a:solidFill>
                <a:srgbClr val="3984CE"/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978195" y="4221126"/>
            <a:ext cx="6858000" cy="1605517"/>
          </a:xfrm>
        </p:spPr>
        <p:txBody>
          <a:bodyPr>
            <a:noAutofit/>
          </a:bodyPr>
          <a:lstStyle/>
          <a:p>
            <a:pPr marL="0" indent="0">
              <a:lnSpc>
                <a:spcPts val="2000"/>
              </a:lnSpc>
              <a:buNone/>
            </a:pPr>
            <a:r>
              <a:rPr lang="en-US" altLang="zh-CN" sz="1600" b="1" dirty="0" smtClean="0"/>
              <a:t>Big </a:t>
            </a:r>
            <a:r>
              <a:rPr lang="en-US" altLang="zh-CN" sz="1600" b="1" dirty="0"/>
              <a:t>data </a:t>
            </a:r>
            <a:r>
              <a:rPr lang="en-US" altLang="zh-CN" sz="1600" b="0" dirty="0"/>
              <a:t>is a term for data sets that are so large or complex that traditional data processing applications are inadequate. </a:t>
            </a:r>
            <a:endParaRPr lang="en-US" altLang="zh-CN" sz="1600" b="0" dirty="0" smtClean="0"/>
          </a:p>
          <a:p>
            <a:pPr marL="0" indent="0">
              <a:lnSpc>
                <a:spcPts val="2000"/>
              </a:lnSpc>
              <a:buNone/>
            </a:pPr>
            <a:r>
              <a:rPr lang="en-US" altLang="zh-CN" sz="1600" b="0" dirty="0"/>
              <a:t>The term often refers simply to the use of predictive analytics, user behavior analytics, or certain other advanced data analytics methods that extract value from </a:t>
            </a:r>
            <a:r>
              <a:rPr lang="en-US" altLang="zh-CN" sz="1600" b="0" dirty="0" smtClean="0"/>
              <a:t>data...</a:t>
            </a:r>
          </a:p>
          <a:p>
            <a:pPr marL="0" indent="0">
              <a:lnSpc>
                <a:spcPts val="2000"/>
              </a:lnSpc>
              <a:buNone/>
            </a:pPr>
            <a:r>
              <a:rPr lang="en-US" altLang="zh-CN" sz="1400" b="1" dirty="0" smtClean="0"/>
              <a:t>						</a:t>
            </a:r>
            <a:r>
              <a:rPr lang="en-US" altLang="zh-CN" sz="1400" dirty="0" smtClean="0"/>
              <a:t>—— </a:t>
            </a:r>
            <a:r>
              <a:rPr lang="en-US" altLang="zh-CN" sz="1400" dirty="0"/>
              <a:t>Wikipedia</a:t>
            </a:r>
          </a:p>
          <a:p>
            <a:pPr marL="0" indent="0">
              <a:lnSpc>
                <a:spcPts val="2000"/>
              </a:lnSpc>
              <a:buNone/>
            </a:pPr>
            <a:endParaRPr lang="zh-CN" altLang="en-US" sz="1400" b="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076" y="1720372"/>
            <a:ext cx="3008090" cy="3872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98" y="1825812"/>
            <a:ext cx="6101603" cy="2086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13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 flipH="1">
            <a:off x="1024268" y="1473163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等腰三角形 8"/>
          <p:cNvSpPr/>
          <p:nvPr>
            <p:custDataLst>
              <p:tags r:id="rId2"/>
            </p:custDataLst>
          </p:nvPr>
        </p:nvSpPr>
        <p:spPr>
          <a:xfrm rot="9233090">
            <a:off x="9177817" y="1125204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0" name="等腰三角形 9"/>
          <p:cNvSpPr/>
          <p:nvPr>
            <p:custDataLst>
              <p:tags r:id="rId3"/>
            </p:custDataLst>
          </p:nvPr>
        </p:nvSpPr>
        <p:spPr>
          <a:xfrm rot="21371394">
            <a:off x="8821221" y="73109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1" name="等腰三角形 10"/>
          <p:cNvSpPr/>
          <p:nvPr>
            <p:custDataLst>
              <p:tags r:id="rId4"/>
            </p:custDataLst>
          </p:nvPr>
        </p:nvSpPr>
        <p:spPr>
          <a:xfrm rot="18210217">
            <a:off x="8412440" y="108908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2" name="等腰三角形 11"/>
          <p:cNvSpPr/>
          <p:nvPr>
            <p:custDataLst>
              <p:tags r:id="rId5"/>
            </p:custDataLst>
          </p:nvPr>
        </p:nvSpPr>
        <p:spPr>
          <a:xfrm rot="8748521">
            <a:off x="8770422" y="124068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</p:spTree>
    <p:extLst>
      <p:ext uri="{BB962C8B-B14F-4D97-AF65-F5344CB8AC3E}">
        <p14:creationId xmlns:p14="http://schemas.microsoft.com/office/powerpoint/2010/main" val="399013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3984CE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大数据 </a:t>
            </a:r>
            <a:r>
              <a:rPr lang="en-US" altLang="zh-CN" b="1" dirty="0" smtClean="0">
                <a:solidFill>
                  <a:srgbClr val="3984CE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VS </a:t>
            </a:r>
            <a:r>
              <a:rPr lang="zh-CN" altLang="en-US" b="1" dirty="0" smtClean="0">
                <a:solidFill>
                  <a:srgbClr val="3984CE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传统</a:t>
            </a:r>
            <a:r>
              <a:rPr lang="en-US" altLang="zh-CN" b="1" dirty="0" smtClean="0">
                <a:solidFill>
                  <a:srgbClr val="3984CE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BI</a:t>
            </a:r>
            <a:endParaRPr lang="zh-CN" altLang="en-US" b="1" dirty="0">
              <a:solidFill>
                <a:srgbClr val="3984CE"/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5" name="MH_Other_1"/>
          <p:cNvSpPr/>
          <p:nvPr>
            <p:custDataLst>
              <p:tags r:id="rId1"/>
            </p:custDataLst>
          </p:nvPr>
        </p:nvSpPr>
        <p:spPr>
          <a:xfrm>
            <a:off x="1004556" y="2159056"/>
            <a:ext cx="66675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6" name="MH_SubTitle_1"/>
          <p:cNvSpPr/>
          <p:nvPr>
            <p:custDataLst>
              <p:tags r:id="rId2"/>
            </p:custDataLst>
          </p:nvPr>
        </p:nvSpPr>
        <p:spPr>
          <a:xfrm>
            <a:off x="1128381" y="2159056"/>
            <a:ext cx="1133475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数据量</a:t>
            </a:r>
            <a:endParaRPr lang="zh-CN" altLang="en-US" dirty="0">
              <a:solidFill>
                <a:srgbClr val="FFFFFF"/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7" name="MH_Other_2"/>
          <p:cNvSpPr/>
          <p:nvPr>
            <p:custDataLst>
              <p:tags r:id="rId3"/>
            </p:custDataLst>
          </p:nvPr>
        </p:nvSpPr>
        <p:spPr>
          <a:xfrm>
            <a:off x="1004556" y="3439098"/>
            <a:ext cx="66675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8" name="MH_SubTitle_3"/>
          <p:cNvSpPr/>
          <p:nvPr>
            <p:custDataLst>
              <p:tags r:id="rId4"/>
            </p:custDataLst>
          </p:nvPr>
        </p:nvSpPr>
        <p:spPr>
          <a:xfrm>
            <a:off x="1128381" y="3439098"/>
            <a:ext cx="1133475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格式</a:t>
            </a:r>
            <a:endParaRPr lang="zh-CN" altLang="en-US" dirty="0">
              <a:solidFill>
                <a:srgbClr val="FFFFFF"/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9" name="MH_Other_3"/>
          <p:cNvSpPr/>
          <p:nvPr>
            <p:custDataLst>
              <p:tags r:id="rId5"/>
            </p:custDataLst>
          </p:nvPr>
        </p:nvSpPr>
        <p:spPr>
          <a:xfrm>
            <a:off x="1004556" y="4748991"/>
            <a:ext cx="66675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10" name="MH_SubTitle_5"/>
          <p:cNvSpPr/>
          <p:nvPr>
            <p:custDataLst>
              <p:tags r:id="rId6"/>
            </p:custDataLst>
          </p:nvPr>
        </p:nvSpPr>
        <p:spPr>
          <a:xfrm>
            <a:off x="1128381" y="4748991"/>
            <a:ext cx="1133475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部署方式</a:t>
            </a:r>
            <a:endParaRPr lang="zh-CN" altLang="en-US" dirty="0">
              <a:solidFill>
                <a:srgbClr val="FFFFFF"/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11" name="MH_Other_4"/>
          <p:cNvSpPr/>
          <p:nvPr>
            <p:custDataLst>
              <p:tags r:id="rId7"/>
            </p:custDataLst>
          </p:nvPr>
        </p:nvSpPr>
        <p:spPr>
          <a:xfrm>
            <a:off x="4873841" y="2159056"/>
            <a:ext cx="66675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12" name="MH_SubTitle_2"/>
          <p:cNvSpPr/>
          <p:nvPr>
            <p:custDataLst>
              <p:tags r:id="rId8"/>
            </p:custDataLst>
          </p:nvPr>
        </p:nvSpPr>
        <p:spPr>
          <a:xfrm>
            <a:off x="4997666" y="2159056"/>
            <a:ext cx="1133475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存储</a:t>
            </a:r>
            <a:endParaRPr lang="zh-CN" altLang="en-US" dirty="0">
              <a:solidFill>
                <a:srgbClr val="FFFFFF"/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13" name="MH_Other_5"/>
          <p:cNvSpPr/>
          <p:nvPr>
            <p:custDataLst>
              <p:tags r:id="rId9"/>
            </p:custDataLst>
          </p:nvPr>
        </p:nvSpPr>
        <p:spPr>
          <a:xfrm>
            <a:off x="4873841" y="3439098"/>
            <a:ext cx="66675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14" name="MH_SubTitle_4"/>
          <p:cNvSpPr/>
          <p:nvPr>
            <p:custDataLst>
              <p:tags r:id="rId10"/>
            </p:custDataLst>
          </p:nvPr>
        </p:nvSpPr>
        <p:spPr>
          <a:xfrm>
            <a:off x="4997666" y="3439098"/>
            <a:ext cx="1133475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数据来源</a:t>
            </a:r>
            <a:endParaRPr lang="zh-CN" altLang="en-US" dirty="0">
              <a:solidFill>
                <a:srgbClr val="FFFFFF"/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15" name="MH_Other_6"/>
          <p:cNvSpPr/>
          <p:nvPr>
            <p:custDataLst>
              <p:tags r:id="rId11"/>
            </p:custDataLst>
          </p:nvPr>
        </p:nvSpPr>
        <p:spPr>
          <a:xfrm>
            <a:off x="4873841" y="4748991"/>
            <a:ext cx="66675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16" name="MH_SubTitle_6"/>
          <p:cNvSpPr/>
          <p:nvPr>
            <p:custDataLst>
              <p:tags r:id="rId12"/>
            </p:custDataLst>
          </p:nvPr>
        </p:nvSpPr>
        <p:spPr>
          <a:xfrm>
            <a:off x="4997666" y="4748991"/>
            <a:ext cx="1133475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建模技术</a:t>
            </a:r>
            <a:endParaRPr lang="zh-CN" altLang="en-US" dirty="0">
              <a:solidFill>
                <a:srgbClr val="FFFFFF"/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17" name="MH_Text_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37894" y="2603798"/>
            <a:ext cx="214788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TB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PB</a:t>
            </a:r>
          </a:p>
        </p:txBody>
      </p:sp>
      <p:sp>
        <p:nvSpPr>
          <p:cNvPr id="18" name="MH_Text_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037894" y="3876973"/>
            <a:ext cx="378928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日志、文本、图片、视频、网络（图）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19" name="MH_Text_5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037894" y="5208556"/>
            <a:ext cx="3161966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实时应用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——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搜索、推荐、广告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20" name="MH_Text_2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916704" y="2603798"/>
            <a:ext cx="214788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分布式、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NoSQL</a:t>
            </a:r>
          </a:p>
        </p:txBody>
      </p:sp>
      <p:sp>
        <p:nvSpPr>
          <p:cNvPr id="21" name="MH_Text_4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916704" y="3894601"/>
            <a:ext cx="214788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爬虫、第三方数据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22" name="MH_Text_6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916704" y="5208556"/>
            <a:ext cx="214788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高维特征、深度学习</a:t>
            </a:r>
          </a:p>
        </p:txBody>
      </p:sp>
      <p:sp>
        <p:nvSpPr>
          <p:cNvPr id="23" name="MH_Other_6"/>
          <p:cNvSpPr/>
          <p:nvPr>
            <p:custDataLst>
              <p:tags r:id="rId19"/>
            </p:custDataLst>
          </p:nvPr>
        </p:nvSpPr>
        <p:spPr>
          <a:xfrm>
            <a:off x="8410134" y="2159056"/>
            <a:ext cx="66675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24" name="MH_SubTitle_6"/>
          <p:cNvSpPr/>
          <p:nvPr>
            <p:custDataLst>
              <p:tags r:id="rId20"/>
            </p:custDataLst>
          </p:nvPr>
        </p:nvSpPr>
        <p:spPr>
          <a:xfrm>
            <a:off x="8533959" y="2159056"/>
            <a:ext cx="1133475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工具</a:t>
            </a:r>
            <a:endParaRPr lang="zh-CN" altLang="en-US" dirty="0">
              <a:solidFill>
                <a:srgbClr val="FFFFFF"/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25" name="MH_Text_6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8434945" y="2614395"/>
            <a:ext cx="214788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开源、社区支持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30" name="MH_Other_6"/>
          <p:cNvSpPr/>
          <p:nvPr>
            <p:custDataLst>
              <p:tags r:id="rId22"/>
            </p:custDataLst>
          </p:nvPr>
        </p:nvSpPr>
        <p:spPr>
          <a:xfrm>
            <a:off x="8392413" y="3439098"/>
            <a:ext cx="66675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31" name="MH_SubTitle_6"/>
          <p:cNvSpPr/>
          <p:nvPr>
            <p:custDataLst>
              <p:tags r:id="rId23"/>
            </p:custDataLst>
          </p:nvPr>
        </p:nvSpPr>
        <p:spPr>
          <a:xfrm>
            <a:off x="8516238" y="3439098"/>
            <a:ext cx="1133475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时效性</a:t>
            </a:r>
            <a:endParaRPr lang="zh-CN" altLang="en-US" dirty="0">
              <a:solidFill>
                <a:srgbClr val="FFFFFF"/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32" name="MH_Text_6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417224" y="3904478"/>
            <a:ext cx="3172264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准实时、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数据流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27" name="MH_Other_6"/>
          <p:cNvSpPr/>
          <p:nvPr>
            <p:custDataLst>
              <p:tags r:id="rId25"/>
            </p:custDataLst>
          </p:nvPr>
        </p:nvSpPr>
        <p:spPr>
          <a:xfrm>
            <a:off x="8392412" y="4748991"/>
            <a:ext cx="66675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28" name="MH_SubTitle_6"/>
          <p:cNvSpPr/>
          <p:nvPr>
            <p:custDataLst>
              <p:tags r:id="rId26"/>
            </p:custDataLst>
          </p:nvPr>
        </p:nvSpPr>
        <p:spPr>
          <a:xfrm>
            <a:off x="8516237" y="4748991"/>
            <a:ext cx="1133475" cy="323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参与人员</a:t>
            </a:r>
            <a:endParaRPr lang="zh-CN" altLang="en-US" dirty="0">
              <a:solidFill>
                <a:srgbClr val="FFFFFF"/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29" name="MH_Text_6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8435275" y="5208556"/>
            <a:ext cx="214788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更多工程师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858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大数据计算的任务</a:t>
            </a:r>
            <a:endParaRPr lang="zh-CN" altLang="en-US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6061" y="2425443"/>
            <a:ext cx="8737773" cy="67302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Big Data VS Massive Data       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让海量数据发挥价值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algn="ctr"/>
            <a:endParaRPr lang="en-US" altLang="zh-CN" dirty="0"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 marL="0" indent="0" algn="ctr">
              <a:buNone/>
            </a:pPr>
            <a:endParaRPr lang="zh-CN" altLang="en-US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596037" y="3419912"/>
            <a:ext cx="9004300" cy="1419226"/>
            <a:chOff x="1179180" y="3258548"/>
            <a:chExt cx="9004300" cy="1419226"/>
          </a:xfrm>
        </p:grpSpPr>
        <p:cxnSp>
          <p:nvCxnSpPr>
            <p:cNvPr id="4" name="MH_Other_1"/>
            <p:cNvCxnSpPr/>
            <p:nvPr>
              <p:custDataLst>
                <p:tags r:id="rId1"/>
              </p:custDataLst>
            </p:nvPr>
          </p:nvCxnSpPr>
          <p:spPr>
            <a:xfrm>
              <a:off x="1179180" y="3968160"/>
              <a:ext cx="574675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MH_SubTitle_1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939592" y="3444285"/>
              <a:ext cx="1047750" cy="1047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2000" dirty="0" smtClean="0">
                  <a:solidFill>
                    <a:srgbClr val="FFFFFF"/>
                  </a:solidFill>
                  <a:latin typeface="方正正中黑简体" panose="02010600030101010101" charset="-122"/>
                  <a:ea typeface="方正正中黑简体" panose="02010600030101010101" charset="-122"/>
                </a:rPr>
                <a:t>数据</a:t>
              </a:r>
              <a:endParaRPr lang="en-US" altLang="zh-CN" sz="2000" dirty="0" smtClean="0">
                <a:solidFill>
                  <a:srgbClr val="FFFFFF"/>
                </a:solidFill>
                <a:latin typeface="方正正中黑简体" panose="02010600030101010101" charset="-122"/>
                <a:ea typeface="方正正中黑简体" panose="02010600030101010101" charset="-122"/>
              </a:endParaRPr>
            </a:p>
            <a:p>
              <a:pPr algn="ctr">
                <a:defRPr/>
              </a:pPr>
              <a:r>
                <a:rPr lang="zh-CN" altLang="en-US" sz="2000" dirty="0" smtClean="0">
                  <a:solidFill>
                    <a:srgbClr val="FFFFFF"/>
                  </a:solidFill>
                  <a:latin typeface="方正正中黑简体" panose="02010600030101010101" charset="-122"/>
                  <a:ea typeface="方正正中黑简体" panose="02010600030101010101" charset="-122"/>
                </a:rPr>
                <a:t>抽取</a:t>
              </a:r>
              <a:endParaRPr lang="en-US" altLang="zh-CN" sz="2000" dirty="0">
                <a:solidFill>
                  <a:srgbClr val="FFFFFF"/>
                </a:solidFill>
                <a:latin typeface="方正正中黑简体" panose="02010600030101010101" charset="-122"/>
                <a:ea typeface="方正正中黑简体" panose="02010600030101010101" charset="-122"/>
              </a:endParaRPr>
            </a:p>
          </p:txBody>
        </p:sp>
        <p:sp>
          <p:nvSpPr>
            <p:cNvPr id="6" name="MH_Other_2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2463468" y="3258548"/>
              <a:ext cx="720725" cy="709612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" name="MH_Other_3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1742743" y="3968161"/>
              <a:ext cx="720725" cy="709613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" name="MH_SubTitle_2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084305" y="3444285"/>
              <a:ext cx="1046163" cy="10477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2000" dirty="0" smtClean="0">
                  <a:solidFill>
                    <a:srgbClr val="FFFFFF"/>
                  </a:solidFill>
                  <a:latin typeface="方正正中黑简体" panose="02010600030101010101" charset="-122"/>
                  <a:ea typeface="方正正中黑简体" panose="02010600030101010101" charset="-122"/>
                </a:rPr>
                <a:t>数据</a:t>
              </a:r>
              <a:endParaRPr lang="en-US" altLang="zh-CN" sz="2000" dirty="0" smtClean="0">
                <a:solidFill>
                  <a:srgbClr val="FFFFFF"/>
                </a:solidFill>
                <a:latin typeface="方正正中黑简体" panose="02010600030101010101" charset="-122"/>
                <a:ea typeface="方正正中黑简体" panose="02010600030101010101" charset="-122"/>
              </a:endParaRPr>
            </a:p>
            <a:p>
              <a:pPr algn="ctr">
                <a:defRPr/>
              </a:pPr>
              <a:r>
                <a:rPr lang="zh-CN" altLang="en-US" sz="2000" dirty="0" smtClean="0">
                  <a:solidFill>
                    <a:srgbClr val="FFFFFF"/>
                  </a:solidFill>
                  <a:latin typeface="方正正中黑简体" panose="02010600030101010101" charset="-122"/>
                  <a:ea typeface="方正正中黑简体" panose="02010600030101010101" charset="-122"/>
                </a:rPr>
                <a:t>处理</a:t>
              </a:r>
              <a:endParaRPr lang="en-US" altLang="zh-CN" sz="2000" dirty="0">
                <a:solidFill>
                  <a:srgbClr val="FFFFFF"/>
                </a:solidFill>
                <a:latin typeface="方正正中黑简体" panose="02010600030101010101" charset="-122"/>
                <a:ea typeface="方正正中黑简体" panose="02010600030101010101" charset="-122"/>
              </a:endParaRPr>
            </a:p>
          </p:txBody>
        </p:sp>
        <p:sp>
          <p:nvSpPr>
            <p:cNvPr id="9" name="MH_Other_4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4608180" y="3258548"/>
              <a:ext cx="720725" cy="709612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" name="MH_Other_5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3887455" y="3968161"/>
              <a:ext cx="720725" cy="709613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" name="MH_SubTitle_3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6227430" y="3444285"/>
              <a:ext cx="1046163" cy="10477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2000" dirty="0" smtClean="0">
                  <a:solidFill>
                    <a:srgbClr val="FFFFFF"/>
                  </a:solidFill>
                  <a:latin typeface="方正正中黑简体" panose="02010600030101010101" charset="-122"/>
                  <a:ea typeface="方正正中黑简体" panose="02010600030101010101" charset="-122"/>
                </a:rPr>
                <a:t>数据</a:t>
              </a:r>
              <a:endParaRPr lang="en-US" altLang="zh-CN" sz="2000" dirty="0" smtClean="0">
                <a:solidFill>
                  <a:srgbClr val="FFFFFF"/>
                </a:solidFill>
                <a:latin typeface="方正正中黑简体" panose="02010600030101010101" charset="-122"/>
                <a:ea typeface="方正正中黑简体" panose="02010600030101010101" charset="-122"/>
              </a:endParaRPr>
            </a:p>
            <a:p>
              <a:pPr algn="ctr">
                <a:defRPr/>
              </a:pPr>
              <a:r>
                <a:rPr lang="zh-CN" altLang="en-US" sz="2000" dirty="0" smtClean="0">
                  <a:solidFill>
                    <a:srgbClr val="FFFFFF"/>
                  </a:solidFill>
                  <a:latin typeface="方正正中黑简体" panose="02010600030101010101" charset="-122"/>
                  <a:ea typeface="方正正中黑简体" panose="02010600030101010101" charset="-122"/>
                </a:rPr>
                <a:t>分析</a:t>
              </a:r>
              <a:endParaRPr lang="en-US" altLang="zh-CN" sz="2000" dirty="0">
                <a:solidFill>
                  <a:srgbClr val="FFFFFF"/>
                </a:solidFill>
                <a:latin typeface="方正正中黑简体" panose="02010600030101010101" charset="-122"/>
                <a:ea typeface="方正正中黑简体" panose="02010600030101010101" charset="-122"/>
              </a:endParaRPr>
            </a:p>
          </p:txBody>
        </p:sp>
        <p:sp>
          <p:nvSpPr>
            <p:cNvPr id="12" name="MH_Other_6"/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6749718" y="3258548"/>
              <a:ext cx="720725" cy="709612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" name="MH_Other_7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 flipV="1">
              <a:off x="6028993" y="3968161"/>
              <a:ext cx="720725" cy="709613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4" name="MH_Other_8"/>
            <p:cNvCxnSpPr/>
            <p:nvPr>
              <p:custDataLst>
                <p:tags r:id="rId11"/>
              </p:custDataLst>
            </p:nvPr>
          </p:nvCxnSpPr>
          <p:spPr>
            <a:xfrm>
              <a:off x="7459330" y="3968160"/>
              <a:ext cx="727075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MH_SubTitle_4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8376905" y="3444285"/>
              <a:ext cx="1046163" cy="10477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2000" dirty="0" smtClean="0">
                  <a:solidFill>
                    <a:srgbClr val="FFFFFF"/>
                  </a:solidFill>
                  <a:latin typeface="方正正中黑简体" panose="02010600030101010101" charset="-122"/>
                  <a:ea typeface="方正正中黑简体" panose="02010600030101010101" charset="-122"/>
                </a:rPr>
                <a:t>预测</a:t>
              </a:r>
              <a:endParaRPr lang="en-US" altLang="zh-CN" sz="2000" dirty="0" smtClean="0">
                <a:solidFill>
                  <a:srgbClr val="FFFFFF"/>
                </a:solidFill>
                <a:latin typeface="方正正中黑简体" panose="02010600030101010101" charset="-122"/>
                <a:ea typeface="方正正中黑简体" panose="02010600030101010101" charset="-122"/>
              </a:endParaRPr>
            </a:p>
            <a:p>
              <a:pPr algn="ctr">
                <a:defRPr/>
              </a:pPr>
              <a:r>
                <a:rPr lang="zh-CN" altLang="en-US" sz="2000" dirty="0" smtClean="0">
                  <a:solidFill>
                    <a:srgbClr val="FFFFFF"/>
                  </a:solidFill>
                  <a:latin typeface="方正正中黑简体" panose="02010600030101010101" charset="-122"/>
                  <a:ea typeface="方正正中黑简体" panose="02010600030101010101" charset="-122"/>
                </a:rPr>
                <a:t>模型</a:t>
              </a:r>
              <a:endParaRPr lang="en-US" altLang="zh-CN" sz="2000" dirty="0">
                <a:solidFill>
                  <a:srgbClr val="FFFFFF"/>
                </a:solidFill>
                <a:latin typeface="方正正中黑简体" panose="02010600030101010101" charset="-122"/>
                <a:ea typeface="方正正中黑简体" panose="02010600030101010101" charset="-122"/>
              </a:endParaRPr>
            </a:p>
          </p:txBody>
        </p:sp>
        <p:sp>
          <p:nvSpPr>
            <p:cNvPr id="16" name="MH_Other_9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8899193" y="3258548"/>
              <a:ext cx="720725" cy="709612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" name="MH_Other_10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 flipV="1">
              <a:off x="8178468" y="3968161"/>
              <a:ext cx="720725" cy="709613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8" name="MH_Other_11"/>
            <p:cNvCxnSpPr/>
            <p:nvPr>
              <p:custDataLst>
                <p:tags r:id="rId15"/>
              </p:custDataLst>
            </p:nvPr>
          </p:nvCxnSpPr>
          <p:spPr>
            <a:xfrm>
              <a:off x="9608805" y="3968160"/>
              <a:ext cx="574675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MH_Other_12"/>
            <p:cNvCxnSpPr/>
            <p:nvPr>
              <p:custDataLst>
                <p:tags r:id="rId16"/>
              </p:custDataLst>
            </p:nvPr>
          </p:nvCxnSpPr>
          <p:spPr>
            <a:xfrm>
              <a:off x="3171492" y="3968160"/>
              <a:ext cx="728662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MH_Other_13"/>
            <p:cNvCxnSpPr/>
            <p:nvPr>
              <p:custDataLst>
                <p:tags r:id="rId17"/>
              </p:custDataLst>
            </p:nvPr>
          </p:nvCxnSpPr>
          <p:spPr>
            <a:xfrm>
              <a:off x="5316205" y="3968160"/>
              <a:ext cx="727075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6" b="36439"/>
          <a:stretch/>
        </p:blipFill>
        <p:spPr>
          <a:xfrm>
            <a:off x="1114425" y="5161551"/>
            <a:ext cx="9963150" cy="16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4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大数据计算的工具：示例</a:t>
            </a:r>
            <a:endParaRPr lang="zh-CN" altLang="en-US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05140" y="1883365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不同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背景的人不同的场景用不同的工具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20" name="MH_Other_1"/>
          <p:cNvSpPr/>
          <p:nvPr>
            <p:custDataLst>
              <p:tags r:id="rId1"/>
            </p:custDataLst>
          </p:nvPr>
        </p:nvSpPr>
        <p:spPr>
          <a:xfrm>
            <a:off x="1414390" y="2891617"/>
            <a:ext cx="279400" cy="27940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1" name="MH_Other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79427" y="2799542"/>
            <a:ext cx="465138" cy="465138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rgbClr val="FFFFFF"/>
                </a:solidFill>
                <a:cs typeface="Aharoni" panose="02010803020104030203" pitchFamily="2" charset="-79"/>
              </a:rPr>
              <a:t>A</a:t>
            </a:r>
            <a:endParaRPr lang="zh-CN" altLang="en-US" sz="2400">
              <a:solidFill>
                <a:srgbClr val="FFFFFF"/>
              </a:solidFill>
              <a:cs typeface="Aharoni" panose="02010803020104030203" pitchFamily="2" charset="-79"/>
            </a:endParaRPr>
          </a:p>
        </p:txBody>
      </p:sp>
      <p:sp>
        <p:nvSpPr>
          <p:cNvPr id="22" name="MH_Other_3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831903" y="2880506"/>
            <a:ext cx="263525" cy="301625"/>
          </a:xfrm>
          <a:custGeom>
            <a:avLst/>
            <a:gdLst>
              <a:gd name="T0" fmla="*/ 2147483646 w 3678"/>
              <a:gd name="T1" fmla="*/ 2147483646 h 4197"/>
              <a:gd name="T2" fmla="*/ 2147483646 w 3678"/>
              <a:gd name="T3" fmla="*/ 2147483646 h 4197"/>
              <a:gd name="T4" fmla="*/ 2147483646 w 3678"/>
              <a:gd name="T5" fmla="*/ 2147483646 h 4197"/>
              <a:gd name="T6" fmla="*/ 2147483646 w 3678"/>
              <a:gd name="T7" fmla="*/ 2147483646 h 4197"/>
              <a:gd name="T8" fmla="*/ 2147483646 w 3678"/>
              <a:gd name="T9" fmla="*/ 2147483646 h 4197"/>
              <a:gd name="T10" fmla="*/ 2147483646 w 3678"/>
              <a:gd name="T11" fmla="*/ 2147483646 h 4197"/>
              <a:gd name="T12" fmla="*/ 2147483646 w 3678"/>
              <a:gd name="T13" fmla="*/ 2147483646 h 4197"/>
              <a:gd name="T14" fmla="*/ 2147483646 w 3678"/>
              <a:gd name="T15" fmla="*/ 2147483646 h 4197"/>
              <a:gd name="T16" fmla="*/ 2147483646 w 3678"/>
              <a:gd name="T17" fmla="*/ 2147483646 h 4197"/>
              <a:gd name="T18" fmla="*/ 2147483646 w 3678"/>
              <a:gd name="T19" fmla="*/ 2147483646 h 4197"/>
              <a:gd name="T20" fmla="*/ 2147483646 w 3678"/>
              <a:gd name="T21" fmla="*/ 2147483646 h 4197"/>
              <a:gd name="T22" fmla="*/ 2147483646 w 3678"/>
              <a:gd name="T23" fmla="*/ 2147483646 h 419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678" h="4197">
                <a:moveTo>
                  <a:pt x="2081" y="2099"/>
                </a:moveTo>
                <a:lnTo>
                  <a:pt x="0" y="0"/>
                </a:lnTo>
                <a:lnTo>
                  <a:pt x="762" y="2099"/>
                </a:lnTo>
                <a:lnTo>
                  <a:pt x="0" y="4197"/>
                </a:lnTo>
                <a:lnTo>
                  <a:pt x="2081" y="2099"/>
                </a:lnTo>
                <a:close/>
                <a:moveTo>
                  <a:pt x="3678" y="2099"/>
                </a:moveTo>
                <a:lnTo>
                  <a:pt x="1597" y="0"/>
                </a:lnTo>
                <a:lnTo>
                  <a:pt x="2359" y="2099"/>
                </a:lnTo>
                <a:lnTo>
                  <a:pt x="1597" y="4197"/>
                </a:lnTo>
                <a:lnTo>
                  <a:pt x="3678" y="20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3" name="MH_Text_1"/>
          <p:cNvSpPr/>
          <p:nvPr>
            <p:custDataLst>
              <p:tags r:id="rId4"/>
            </p:custDataLst>
          </p:nvPr>
        </p:nvSpPr>
        <p:spPr>
          <a:xfrm>
            <a:off x="2274161" y="3070027"/>
            <a:ext cx="4883150" cy="59372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关系型数据引擎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–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数据仓库、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报表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24" name="MH_SubTitle_1"/>
          <p:cNvSpPr/>
          <p:nvPr>
            <p:custDataLst>
              <p:tags r:id="rId5"/>
            </p:custDataLst>
          </p:nvPr>
        </p:nvSpPr>
        <p:spPr>
          <a:xfrm>
            <a:off x="2314502" y="2474105"/>
            <a:ext cx="4883150" cy="53975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pPr>
              <a:defRPr/>
            </a:pPr>
            <a:r>
              <a:rPr lang="en-US" altLang="zh-CN" sz="2400" b="1" kern="0" dirty="0">
                <a:solidFill>
                  <a:schemeClr val="accent1">
                    <a:lumMod val="75000"/>
                  </a:schemeClr>
                </a:solidFill>
                <a:cs typeface="宋体" panose="02010600030101010101" pitchFamily="2" charset="-122"/>
              </a:rPr>
              <a:t>MySQL</a:t>
            </a:r>
            <a:r>
              <a:rPr lang="zh-CN" altLang="en-US" sz="2400" b="1" kern="0" dirty="0">
                <a:solidFill>
                  <a:schemeClr val="accent1">
                    <a:lumMod val="75000"/>
                  </a:schemeClr>
                </a:solidFill>
                <a:cs typeface="宋体" panose="02010600030101010101" pitchFamily="2" charset="-122"/>
              </a:rPr>
              <a:t>、</a:t>
            </a:r>
            <a:r>
              <a:rPr lang="en-US" altLang="zh-CN" sz="2400" b="1" kern="0" dirty="0">
                <a:solidFill>
                  <a:schemeClr val="accent1">
                    <a:lumMod val="75000"/>
                  </a:schemeClr>
                </a:solidFill>
                <a:cs typeface="宋体" panose="02010600030101010101" pitchFamily="2" charset="-122"/>
              </a:rPr>
              <a:t>Hive</a:t>
            </a:r>
          </a:p>
        </p:txBody>
      </p:sp>
      <p:cxnSp>
        <p:nvCxnSpPr>
          <p:cNvPr id="25" name="MH_Other_4"/>
          <p:cNvCxnSpPr/>
          <p:nvPr>
            <p:custDataLst>
              <p:tags r:id="rId6"/>
            </p:custDataLst>
          </p:nvPr>
        </p:nvCxnSpPr>
        <p:spPr>
          <a:xfrm>
            <a:off x="2287515" y="3026935"/>
            <a:ext cx="3420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H_Other_5"/>
          <p:cNvSpPr/>
          <p:nvPr>
            <p:custDataLst>
              <p:tags r:id="rId7"/>
            </p:custDataLst>
          </p:nvPr>
        </p:nvSpPr>
        <p:spPr>
          <a:xfrm>
            <a:off x="1746177" y="4077480"/>
            <a:ext cx="279400" cy="279400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7" name="MH_Other_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411216" y="3983817"/>
            <a:ext cx="465137" cy="46513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rgbClr val="FFFFFF"/>
                </a:solidFill>
                <a:cs typeface="Aharoni" panose="02010803020104030203" pitchFamily="2" charset="-79"/>
              </a:rPr>
              <a:t>B</a:t>
            </a:r>
            <a:endParaRPr lang="zh-CN" altLang="en-US" sz="2400">
              <a:solidFill>
                <a:srgbClr val="FFFFFF"/>
              </a:solidFill>
              <a:cs typeface="Aharoni" panose="02010803020104030203" pitchFamily="2" charset="-79"/>
            </a:endParaRPr>
          </a:p>
        </p:txBody>
      </p:sp>
      <p:sp>
        <p:nvSpPr>
          <p:cNvPr id="28" name="MH_Other_7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2163691" y="4066367"/>
            <a:ext cx="263525" cy="300038"/>
          </a:xfrm>
          <a:custGeom>
            <a:avLst/>
            <a:gdLst>
              <a:gd name="T0" fmla="*/ 2147483646 w 3678"/>
              <a:gd name="T1" fmla="*/ 2147483646 h 4197"/>
              <a:gd name="T2" fmla="*/ 2147483646 w 3678"/>
              <a:gd name="T3" fmla="*/ 2147483646 h 4197"/>
              <a:gd name="T4" fmla="*/ 2147483646 w 3678"/>
              <a:gd name="T5" fmla="*/ 2147483646 h 4197"/>
              <a:gd name="T6" fmla="*/ 2147483646 w 3678"/>
              <a:gd name="T7" fmla="*/ 2147483646 h 4197"/>
              <a:gd name="T8" fmla="*/ 2147483646 w 3678"/>
              <a:gd name="T9" fmla="*/ 2147483646 h 4197"/>
              <a:gd name="T10" fmla="*/ 2147483646 w 3678"/>
              <a:gd name="T11" fmla="*/ 2147483646 h 4197"/>
              <a:gd name="T12" fmla="*/ 2147483646 w 3678"/>
              <a:gd name="T13" fmla="*/ 2147483646 h 4197"/>
              <a:gd name="T14" fmla="*/ 2147483646 w 3678"/>
              <a:gd name="T15" fmla="*/ 2147483646 h 4197"/>
              <a:gd name="T16" fmla="*/ 2147483646 w 3678"/>
              <a:gd name="T17" fmla="*/ 2147483646 h 4197"/>
              <a:gd name="T18" fmla="*/ 2147483646 w 3678"/>
              <a:gd name="T19" fmla="*/ 2147483646 h 4197"/>
              <a:gd name="T20" fmla="*/ 2147483646 w 3678"/>
              <a:gd name="T21" fmla="*/ 2147483646 h 4197"/>
              <a:gd name="T22" fmla="*/ 2147483646 w 3678"/>
              <a:gd name="T23" fmla="*/ 2147483646 h 419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678" h="4197">
                <a:moveTo>
                  <a:pt x="2081" y="2099"/>
                </a:moveTo>
                <a:lnTo>
                  <a:pt x="0" y="0"/>
                </a:lnTo>
                <a:lnTo>
                  <a:pt x="762" y="2099"/>
                </a:lnTo>
                <a:lnTo>
                  <a:pt x="0" y="4197"/>
                </a:lnTo>
                <a:lnTo>
                  <a:pt x="2081" y="2099"/>
                </a:lnTo>
                <a:close/>
                <a:moveTo>
                  <a:pt x="3678" y="2099"/>
                </a:moveTo>
                <a:lnTo>
                  <a:pt x="1597" y="0"/>
                </a:lnTo>
                <a:lnTo>
                  <a:pt x="2359" y="2099"/>
                </a:lnTo>
                <a:lnTo>
                  <a:pt x="1597" y="4197"/>
                </a:lnTo>
                <a:lnTo>
                  <a:pt x="3678" y="20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" name="MH_Text_2"/>
          <p:cNvSpPr/>
          <p:nvPr>
            <p:custDataLst>
              <p:tags r:id="rId10"/>
            </p:custDataLst>
          </p:nvPr>
        </p:nvSpPr>
        <p:spPr>
          <a:xfrm>
            <a:off x="2667556" y="4281196"/>
            <a:ext cx="4883150" cy="59372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数据处理和建模工具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–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数据挖掘、机器学习</a:t>
            </a:r>
          </a:p>
        </p:txBody>
      </p:sp>
      <p:sp>
        <p:nvSpPr>
          <p:cNvPr id="30" name="MH_SubTitle_2"/>
          <p:cNvSpPr/>
          <p:nvPr>
            <p:custDataLst>
              <p:tags r:id="rId11"/>
            </p:custDataLst>
          </p:nvPr>
        </p:nvSpPr>
        <p:spPr>
          <a:xfrm>
            <a:off x="2646290" y="3658380"/>
            <a:ext cx="4883150" cy="53975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pPr>
              <a:defRPr/>
            </a:pPr>
            <a:r>
              <a:rPr lang="en-US" altLang="zh-CN" sz="2400" b="1" kern="0" dirty="0">
                <a:solidFill>
                  <a:schemeClr val="accent2">
                    <a:lumMod val="75000"/>
                  </a:schemeClr>
                </a:solidFill>
                <a:cs typeface="宋体" panose="02010600030101010101" pitchFamily="2" charset="-122"/>
              </a:rPr>
              <a:t> Python</a:t>
            </a:r>
            <a:r>
              <a:rPr lang="zh-CN" altLang="en-US" sz="2400" b="1" kern="0" dirty="0">
                <a:solidFill>
                  <a:schemeClr val="accent2">
                    <a:lumMod val="75000"/>
                  </a:schemeClr>
                </a:solidFill>
                <a:cs typeface="宋体" panose="02010600030101010101" pitchFamily="2" charset="-122"/>
              </a:rPr>
              <a:t>、</a:t>
            </a:r>
            <a:r>
              <a:rPr lang="en-US" altLang="zh-CN" sz="2400" b="1" kern="0" dirty="0" smtClean="0">
                <a:solidFill>
                  <a:schemeClr val="accent2">
                    <a:lumMod val="75000"/>
                  </a:schemeClr>
                </a:solidFill>
                <a:cs typeface="宋体" panose="02010600030101010101" pitchFamily="2" charset="-122"/>
              </a:rPr>
              <a:t>R</a:t>
            </a:r>
            <a:endParaRPr lang="en-US" altLang="zh-CN" sz="2400" b="1" kern="0" dirty="0">
              <a:solidFill>
                <a:schemeClr val="accent2">
                  <a:lumMod val="75000"/>
                </a:schemeClr>
              </a:solidFill>
              <a:cs typeface="宋体" panose="02010600030101010101" pitchFamily="2" charset="-122"/>
            </a:endParaRPr>
          </a:p>
        </p:txBody>
      </p:sp>
      <p:cxnSp>
        <p:nvCxnSpPr>
          <p:cNvPr id="31" name="MH_Other_8"/>
          <p:cNvCxnSpPr/>
          <p:nvPr>
            <p:custDataLst>
              <p:tags r:id="rId12"/>
            </p:custDataLst>
          </p:nvPr>
        </p:nvCxnSpPr>
        <p:spPr>
          <a:xfrm>
            <a:off x="2619302" y="4217180"/>
            <a:ext cx="4356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H_Other_9"/>
          <p:cNvSpPr/>
          <p:nvPr>
            <p:custDataLst>
              <p:tags r:id="rId13"/>
            </p:custDataLst>
          </p:nvPr>
        </p:nvSpPr>
        <p:spPr>
          <a:xfrm>
            <a:off x="2205555" y="5261755"/>
            <a:ext cx="279400" cy="279400"/>
          </a:xfrm>
          <a:prstGeom prst="ellipse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33" name="MH_Other_10"/>
          <p:cNvSpPr/>
          <p:nvPr>
            <p:custDataLst>
              <p:tags r:id="rId14"/>
            </p:custDataLst>
          </p:nvPr>
        </p:nvSpPr>
        <p:spPr>
          <a:xfrm>
            <a:off x="1870592" y="5168092"/>
            <a:ext cx="465138" cy="46513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  <a:cs typeface="Aharoni" panose="02010803020104030203" pitchFamily="2" charset="-79"/>
              </a:rPr>
              <a:t>C</a:t>
            </a:r>
            <a:endParaRPr lang="zh-CN" altLang="en-US" sz="2400" dirty="0" err="1">
              <a:solidFill>
                <a:srgbClr val="FFFFFF"/>
              </a:solidFill>
              <a:cs typeface="Aharoni" panose="02010803020104030203" pitchFamily="2" charset="-79"/>
            </a:endParaRPr>
          </a:p>
        </p:txBody>
      </p:sp>
      <p:sp>
        <p:nvSpPr>
          <p:cNvPr id="34" name="MH_Other_11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2623068" y="5250643"/>
            <a:ext cx="263525" cy="301625"/>
          </a:xfrm>
          <a:custGeom>
            <a:avLst/>
            <a:gdLst>
              <a:gd name="T0" fmla="*/ 775981150 w 3678"/>
              <a:gd name="T1" fmla="*/ 775692216 h 4197"/>
              <a:gd name="T2" fmla="*/ 775981150 w 3678"/>
              <a:gd name="T3" fmla="*/ 775692216 h 4197"/>
              <a:gd name="T4" fmla="*/ 775981150 w 3678"/>
              <a:gd name="T5" fmla="*/ 775692216 h 4197"/>
              <a:gd name="T6" fmla="*/ 775981150 w 3678"/>
              <a:gd name="T7" fmla="*/ 775692216 h 4197"/>
              <a:gd name="T8" fmla="*/ 775981150 w 3678"/>
              <a:gd name="T9" fmla="*/ 775692216 h 4197"/>
              <a:gd name="T10" fmla="*/ 775981150 w 3678"/>
              <a:gd name="T11" fmla="*/ 775692216 h 4197"/>
              <a:gd name="T12" fmla="*/ 775981150 w 3678"/>
              <a:gd name="T13" fmla="*/ 775692216 h 4197"/>
              <a:gd name="T14" fmla="*/ 775981150 w 3678"/>
              <a:gd name="T15" fmla="*/ 775692216 h 4197"/>
              <a:gd name="T16" fmla="*/ 775981150 w 3678"/>
              <a:gd name="T17" fmla="*/ 775692216 h 4197"/>
              <a:gd name="T18" fmla="*/ 775981150 w 3678"/>
              <a:gd name="T19" fmla="*/ 775692216 h 4197"/>
              <a:gd name="T20" fmla="*/ 775981150 w 3678"/>
              <a:gd name="T21" fmla="*/ 775692216 h 4197"/>
              <a:gd name="T22" fmla="*/ 775981150 w 3678"/>
              <a:gd name="T23" fmla="*/ 775692216 h 419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678" h="4197">
                <a:moveTo>
                  <a:pt x="2081" y="2099"/>
                </a:moveTo>
                <a:lnTo>
                  <a:pt x="0" y="0"/>
                </a:lnTo>
                <a:lnTo>
                  <a:pt x="762" y="2099"/>
                </a:lnTo>
                <a:lnTo>
                  <a:pt x="0" y="4197"/>
                </a:lnTo>
                <a:lnTo>
                  <a:pt x="2081" y="2099"/>
                </a:lnTo>
                <a:close/>
                <a:moveTo>
                  <a:pt x="3678" y="2099"/>
                </a:moveTo>
                <a:lnTo>
                  <a:pt x="1597" y="0"/>
                </a:lnTo>
                <a:lnTo>
                  <a:pt x="2359" y="2099"/>
                </a:lnTo>
                <a:lnTo>
                  <a:pt x="1597" y="4197"/>
                </a:lnTo>
                <a:lnTo>
                  <a:pt x="3678" y="2099"/>
                </a:lnTo>
                <a:close/>
              </a:path>
            </a:pathLst>
          </a:custGeom>
          <a:solidFill>
            <a:schemeClr val="accent6"/>
          </a:solidFill>
          <a:extLst/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MH_Text_3"/>
          <p:cNvSpPr/>
          <p:nvPr>
            <p:custDataLst>
              <p:tags r:id="rId16"/>
            </p:custDataLst>
          </p:nvPr>
        </p:nvSpPr>
        <p:spPr>
          <a:xfrm>
            <a:off x="3126933" y="5451421"/>
            <a:ext cx="4883150" cy="592137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分布式数据处理平台</a:t>
            </a:r>
          </a:p>
        </p:txBody>
      </p:sp>
      <p:sp>
        <p:nvSpPr>
          <p:cNvPr id="36" name="MH_SubTitle_3"/>
          <p:cNvSpPr/>
          <p:nvPr>
            <p:custDataLst>
              <p:tags r:id="rId17"/>
            </p:custDataLst>
          </p:nvPr>
        </p:nvSpPr>
        <p:spPr>
          <a:xfrm>
            <a:off x="3180098" y="4842656"/>
            <a:ext cx="4883150" cy="54133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pPr>
              <a:defRPr/>
            </a:pPr>
            <a:r>
              <a:rPr lang="en-US" altLang="zh-CN" sz="2400" b="1" kern="0" dirty="0">
                <a:solidFill>
                  <a:schemeClr val="accent6">
                    <a:lumMod val="75000"/>
                  </a:schemeClr>
                </a:solidFill>
                <a:cs typeface="宋体" panose="02010600030101010101" pitchFamily="2" charset="-122"/>
              </a:rPr>
              <a:t>Hadoop </a:t>
            </a:r>
            <a:r>
              <a:rPr lang="en-US" altLang="zh-CN" sz="2400" b="1" kern="0" dirty="0" err="1">
                <a:solidFill>
                  <a:schemeClr val="accent6">
                    <a:lumMod val="75000"/>
                  </a:schemeClr>
                </a:solidFill>
                <a:cs typeface="宋体" panose="02010600030101010101" pitchFamily="2" charset="-122"/>
              </a:rPr>
              <a:t>MapReduce</a:t>
            </a:r>
            <a:r>
              <a:rPr lang="zh-CN" altLang="en-US" sz="2400" b="1" kern="0" dirty="0">
                <a:solidFill>
                  <a:schemeClr val="accent6">
                    <a:lumMod val="75000"/>
                  </a:schemeClr>
                </a:solidFill>
                <a:cs typeface="宋体" panose="02010600030101010101" pitchFamily="2" charset="-122"/>
              </a:rPr>
              <a:t>、</a:t>
            </a:r>
            <a:r>
              <a:rPr lang="en-US" altLang="zh-CN" sz="2400" b="1" kern="0" dirty="0">
                <a:solidFill>
                  <a:schemeClr val="accent6">
                    <a:lumMod val="75000"/>
                  </a:schemeClr>
                </a:solidFill>
                <a:cs typeface="宋体" panose="02010600030101010101" pitchFamily="2" charset="-122"/>
              </a:rPr>
              <a:t>Spark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7" name="MH_Other_12"/>
          <p:cNvCxnSpPr/>
          <p:nvPr>
            <p:custDataLst>
              <p:tags r:id="rId18"/>
            </p:custDataLst>
          </p:nvPr>
        </p:nvCxnSpPr>
        <p:spPr>
          <a:xfrm flipV="1">
            <a:off x="3099947" y="5383993"/>
            <a:ext cx="3662514" cy="174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big date 的图像结果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361" y="1947151"/>
            <a:ext cx="4910849" cy="491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58" y="4397995"/>
            <a:ext cx="815399" cy="81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机票实时大数据平台</a:t>
            </a:r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架构</a:t>
            </a:r>
            <a:endParaRPr lang="zh-CN" altLang="en-US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21790"/>
            <a:ext cx="9144000" cy="515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1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正中黑简体" panose="02010600030101010101" charset="-122"/>
                <a:ea typeface="方正正中黑简体" panose="02010600030101010101" charset="-122"/>
              </a:rPr>
              <a:t>大数据计算的挑战</a:t>
            </a:r>
            <a:endParaRPr lang="zh-CN" altLang="en-US" dirty="0"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4525" y="2644329"/>
            <a:ext cx="10515600" cy="545435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 计算时间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方正正中黑简体" panose="02010600030101010101" charset="-122"/>
              <a:ea typeface="方正正中黑简体" panose="02010600030101010101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41" y="4238236"/>
            <a:ext cx="6736977" cy="215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 descr="http://pic.58pic.com/58pic/11/33/24/46K58PICzw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745" y="1878872"/>
            <a:ext cx="619125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931793" y="4934911"/>
            <a:ext cx="1762021" cy="4339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中黑简体" panose="02010600030101010101" charset="-122"/>
                <a:ea typeface="方正正中黑简体" panose="02010600030101010101" charset="-122"/>
              </a:rPr>
              <a:t>内存空间</a:t>
            </a:r>
          </a:p>
        </p:txBody>
      </p:sp>
    </p:spTree>
    <p:extLst>
      <p:ext uri="{BB962C8B-B14F-4D97-AF65-F5344CB8AC3E}">
        <p14:creationId xmlns:p14="http://schemas.microsoft.com/office/powerpoint/2010/main" val="322476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304"/>
  <p:tag name="MH_SECTIONID" val="305,306,307,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05124"/>
  <p:tag name="MH_LIBRARY" val="CONTENTS"/>
  <p:tag name="MH_TYPE" val="NUMBER"/>
  <p:tag name="ID" val="545813"/>
  <p:tag name="MH_ORDER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Text Placeholder 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TextBox 1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1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19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Oval 2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Oval 2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Oval 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05124"/>
  <p:tag name="MH_LIBRARY" val="CONTENTS"/>
  <p:tag name="MH_TYPE" val="ENTRY"/>
  <p:tag name="ID" val="545813"/>
  <p:tag name="MH_ORDER" val="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Straight Connector 1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文本框 1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1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Text Placeholder 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05124"/>
  <p:tag name="MH_LIBRARY" val="CONTENTS"/>
  <p:tag name="MH_TYPE" val="NUMBER"/>
  <p:tag name="ID" val="545813"/>
  <p:tag name="MH_ORDER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TextBox 17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1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1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Oval 2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Oval 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Oval 2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05124"/>
  <p:tag name="MH_LIBRARY" val="CONTENTS"/>
  <p:tag name="MH_TYPE" val="ENTRY"/>
  <p:tag name="ID" val="545813"/>
  <p:tag name="MH_ORDER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Straight Connector 1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文本框 16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Text Placeholder 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TextBox 17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1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19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05124"/>
  <p:tag name="MH_LIBRARY" val="CONTENTS"/>
  <p:tag name="MH_TYPE" val="OTHERS"/>
  <p:tag name="ID" val="54581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Oval 2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Oval 2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Oval 25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6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7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Straight Connector 1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文本框 16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7160124"/>
  <p:tag name="MH_LIBRARY" val="GRAPHIC"/>
  <p:tag name="MH_TYPE" val="SubTitle"/>
  <p:tag name="MH_ORDER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7160124"/>
  <p:tag name="MH_LIBRARY" val="GRAPHIC"/>
  <p:tag name="MH_TYPE" val="Other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05124"/>
  <p:tag name="MH_LIBRARY" val="CONTENTS"/>
  <p:tag name="MH_TYPE" val="OTHERS"/>
  <p:tag name="ID" val="54581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7160124"/>
  <p:tag name="MH_LIBRARY" val="GRAPHIC"/>
  <p:tag name="MH_TYPE" val="Other"/>
  <p:tag name="MH_ORDER" val="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7160124"/>
  <p:tag name="MH_LIBRARY" val="GRAPHIC"/>
  <p:tag name="MH_TYPE" val="SubTitle"/>
  <p:tag name="MH_ORDER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7160124"/>
  <p:tag name="MH_LIBRARY" val="GRAPHIC"/>
  <p:tag name="MH_TYPE" val="Other"/>
  <p:tag name="MH_ORDER" val="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7160124"/>
  <p:tag name="MH_LIBRARY" val="GRAPHIC"/>
  <p:tag name="MH_TYPE" val="Other"/>
  <p:tag name="MH_ORDER" val="5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7160124"/>
  <p:tag name="MH_LIBRARY" val="GRAPHIC"/>
  <p:tag name="MH_TYPE" val="SubTitle"/>
  <p:tag name="MH_ORDER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7160124"/>
  <p:tag name="MH_LIBRARY" val="GRAPHIC"/>
  <p:tag name="MH_TYPE" val="Other"/>
  <p:tag name="MH_ORDER" val="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7160124"/>
  <p:tag name="MH_LIBRARY" val="GRAPHIC"/>
  <p:tag name="MH_TYPE" val="Other"/>
  <p:tag name="MH_ORDER" val="7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7160124"/>
  <p:tag name="MH_LIBRARY" val="GRAPHIC"/>
  <p:tag name="MH_TYPE" val="SubTitle"/>
  <p:tag name="MH_ORDER" val="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7160124"/>
  <p:tag name="MH_LIBRARY" val="GRAPHIC"/>
  <p:tag name="MH_TYPE" val="Other"/>
  <p:tag name="MH_ORDER" val="8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7160124"/>
  <p:tag name="MH_LIBRARY" val="GRAPHIC"/>
  <p:tag name="MH_TYPE" val="Other"/>
  <p:tag name="MH_ORDER" val="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05124"/>
  <p:tag name="MH_LIBRARY" val="CONTENTS"/>
  <p:tag name="MH_TYPE" val="OTHERS"/>
  <p:tag name="ID" val="54581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7160124"/>
  <p:tag name="MH_LIBRARY" val="GRAPHIC"/>
  <p:tag name="MH_TYPE" val="Other"/>
  <p:tag name="MH_ORDER" val="1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7160124"/>
  <p:tag name="MH_LIBRARY" val="GRAPHIC"/>
  <p:tag name="MH_TYPE" val="Other"/>
  <p:tag name="MH_ORDER" val="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7160124"/>
  <p:tag name="MH_LIBRARY" val="GRAPHIC"/>
  <p:tag name="MH_TYPE" val="SubTitle"/>
  <p:tag name="MH_ORDER" val="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7160124"/>
  <p:tag name="MH_LIBRARY" val="GRAPHIC"/>
  <p:tag name="MH_TYPE" val="Other"/>
  <p:tag name="MH_ORDER" val="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31851"/>
  <p:tag name="MH_LIBRARY" val="GRAPHIC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31851"/>
  <p:tag name="MH_LIBRARY" val="GRAPHIC"/>
  <p:tag name="MH_ORDER" val="Right Triangle 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31851"/>
  <p:tag name="MH_LIBRARY" val="GRAPHIC"/>
  <p:tag name="MH_ORDER" val="Right Triangle 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31851"/>
  <p:tag name="MH_LIBRARY" val="GRAPHIC"/>
  <p:tag name="MH_ORDER" val="Right Triangle 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31851"/>
  <p:tag name="MH_LIBRARY" val="GRAPHIC"/>
  <p:tag name="MH_ORDER" val="Right Triangle 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31851"/>
  <p:tag name="MH_LIBRARY" val="GRAPHIC"/>
  <p:tag name="MH_ORDER" val="Right Triangle 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31851"/>
  <p:tag name="MH_LIBRARY" val="GRAPHIC"/>
  <p:tag name="MH_ORDER" val="Right Triangle 7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31851"/>
  <p:tag name="MH_LIBRARY" val="GRAPHIC"/>
  <p:tag name="MH_ORDER" val="Right Triangle 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31851"/>
  <p:tag name="MH_LIBRARY" val="GRAPHIC"/>
  <p:tag name="MH_ORDER" val="Right Triangle 9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31851"/>
  <p:tag name="MH_LIBRARY" val="GRAPHIC"/>
  <p:tag name="MH_ORDER" val="Straight Connector 1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31851"/>
  <p:tag name="MH_LIBRARY" val="GRAPHIC"/>
  <p:tag name="MH_ORDER" val="Straight Connector 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31851"/>
  <p:tag name="MH_LIBRARY" val="GRAPHIC"/>
  <p:tag name="MH_ORDER" val="Straight Connector 1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31851"/>
  <p:tag name="MH_LIBRARY" val="GRAPHIC"/>
  <p:tag name="MH_ORDER" val="Straight Connector 1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31851"/>
  <p:tag name="MH_LIBRARY" val="GRAPHIC"/>
  <p:tag name="MH_ORDER" val="Freeform 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Text Placeholder 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TextBox 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Straight Connector 1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1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Oval 2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Oval 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Oval 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1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Straight Connector 1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文本框 1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Straight Connector 1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1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Other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SubTitle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SubTitle"/>
  <p:tag name="MH_ORDER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Other"/>
  <p:tag name="MH_ORDER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SubTitle"/>
  <p:tag name="MH_ORDER" val="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Other"/>
  <p:tag name="MH_ORDER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SubTitle"/>
  <p:tag name="MH_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Other"/>
  <p:tag name="MH_ORDER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SubTitle"/>
  <p:tag name="MH_ORDER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Other"/>
  <p:tag name="MH_ORDER" val="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SubTitle"/>
  <p:tag name="MH_ORDER" val="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Text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Text"/>
  <p:tag name="MH_ORDER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Text"/>
  <p:tag name="MH_ORDER" val="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Text"/>
  <p:tag name="MH_ORDER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Text"/>
  <p:tag name="MH_ORDER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Text"/>
  <p:tag name="MH_ORDER" val="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Other"/>
  <p:tag name="MH_ORDER" val="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SubTitle"/>
  <p:tag name="MH_ORDER" val="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Text"/>
  <p:tag name="MH_ORDER" val="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Other"/>
  <p:tag name="MH_ORDER" val="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SubTitle"/>
  <p:tag name="MH_ORDER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  <p:tag name="MH_ORDER" val="Isosceles Triangle 2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Text"/>
  <p:tag name="MH_ORDER" val="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Other"/>
  <p:tag name="MH_ORDER" val="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SubTitle"/>
  <p:tag name="MH_ORDER" val="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2516"/>
  <p:tag name="MH_LIBRARY" val="GRAPHIC"/>
  <p:tag name="MH_TYPE" val="Text"/>
  <p:tag name="MH_ORDER" val="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3527"/>
  <p:tag name="MH_LIBRARY" val="GRAPHIC"/>
  <p:tag name="MH_TYPE" val="Other"/>
  <p:tag name="MH_ORDER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3527"/>
  <p:tag name="MH_LIBRARY" val="GRAPHIC"/>
  <p:tag name="MH_TYPE" val="SubTitle"/>
  <p:tag name="MH_ORDER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3527"/>
  <p:tag name="MH_LIBRARY" val="GRAPHIC"/>
  <p:tag name="MH_TYPE" val="Other"/>
  <p:tag name="MH_ORDER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3527"/>
  <p:tag name="MH_LIBRARY" val="GRAPHIC"/>
  <p:tag name="MH_TYPE" val="Other"/>
  <p:tag name="MH_ORDER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3527"/>
  <p:tag name="MH_LIBRARY" val="GRAPHIC"/>
  <p:tag name="MH_TYPE" val="SubTitle"/>
  <p:tag name="MH_ORDER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3527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05124"/>
  <p:tag name="MH_LIBRARY" val="CONTENTS"/>
  <p:tag name="MH_AUTOCOLOR" val="TRUE"/>
  <p:tag name="MH_TYPE" val="CONTENTS"/>
  <p:tag name="ID" val="54581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3527"/>
  <p:tag name="MH_LIBRARY" val="GRAPHIC"/>
  <p:tag name="MH_TYPE" val="Other"/>
  <p:tag name="MH_ORDER" val="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3527"/>
  <p:tag name="MH_LIBRARY" val="GRAPHIC"/>
  <p:tag name="MH_TYPE" val="SubTitle"/>
  <p:tag name="MH_ORDER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3527"/>
  <p:tag name="MH_LIBRARY" val="GRAPHIC"/>
  <p:tag name="MH_TYPE" val="Other"/>
  <p:tag name="MH_ORDER" val="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3527"/>
  <p:tag name="MH_LIBRARY" val="GRAPHIC"/>
  <p:tag name="MH_TYPE" val="Other"/>
  <p:tag name="MH_ORDER" val="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3527"/>
  <p:tag name="MH_LIBRARY" val="GRAPHIC"/>
  <p:tag name="MH_TYPE" val="Other"/>
  <p:tag name="MH_ORDER" val="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3527"/>
  <p:tag name="MH_LIBRARY" val="GRAPHIC"/>
  <p:tag name="MH_TYPE" val="SubTitle"/>
  <p:tag name="MH_ORDER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3527"/>
  <p:tag name="MH_LIBRARY" val="GRAPHIC"/>
  <p:tag name="MH_TYPE" val="Other"/>
  <p:tag name="MH_ORDER" val="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3527"/>
  <p:tag name="MH_LIBRARY" val="GRAPHIC"/>
  <p:tag name="MH_TYPE" val="Other"/>
  <p:tag name="MH_ORDER" val="1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3527"/>
  <p:tag name="MH_LIBRARY" val="GRAPHIC"/>
  <p:tag name="MH_TYPE" val="Other"/>
  <p:tag name="MH_ORDER" val="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3527"/>
  <p:tag name="MH_LIBRARY" val="GRAPHIC"/>
  <p:tag name="MH_TYPE" val="Other"/>
  <p:tag name="MH_ORDER" val="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05124"/>
  <p:tag name="MH_LIBRARY" val="CONTENTS"/>
  <p:tag name="MH_TYPE" val="NUMBER"/>
  <p:tag name="ID" val="545813"/>
  <p:tag name="MH_ORDER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3527"/>
  <p:tag name="MH_LIBRARY" val="GRAPHIC"/>
  <p:tag name="MH_TYPE" val="Other"/>
  <p:tag name="MH_ORDER" val="1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4925"/>
  <p:tag name="MH_LIBRARY" val="GRAPHIC"/>
  <p:tag name="MH_TYPE" val="Other"/>
  <p:tag name="MH_ORDE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4925"/>
  <p:tag name="MH_LIBRARY" val="GRAPHIC"/>
  <p:tag name="MH_TYPE" val="Other"/>
  <p:tag name="MH_ORDER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4925"/>
  <p:tag name="MH_LIBRARY" val="GRAPHIC"/>
  <p:tag name="MH_TYPE" val="Other"/>
  <p:tag name="MH_ORDER" val="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4925"/>
  <p:tag name="MH_LIBRARY" val="GRAPHIC"/>
  <p:tag name="MH_TYPE" val="Text"/>
  <p:tag name="MH_ORDE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4925"/>
  <p:tag name="MH_LIBRARY" val="GRAPHIC"/>
  <p:tag name="MH_TYPE" val="SubTitle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4925"/>
  <p:tag name="MH_LIBRARY" val="GRAPHIC"/>
  <p:tag name="MH_TYPE" val="Other"/>
  <p:tag name="MH_ORDER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4925"/>
  <p:tag name="MH_LIBRARY" val="GRAPHIC"/>
  <p:tag name="MH_TYPE" val="Other"/>
  <p:tag name="MH_ORDER" val="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4925"/>
  <p:tag name="MH_LIBRARY" val="GRAPHIC"/>
  <p:tag name="MH_TYPE" val="Other"/>
  <p:tag name="MH_ORDER" val="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4925"/>
  <p:tag name="MH_LIBRARY" val="GRAPHIC"/>
  <p:tag name="MH_TYPE" val="Other"/>
  <p:tag name="MH_ORDER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05124"/>
  <p:tag name="MH_LIBRARY" val="CONTENTS"/>
  <p:tag name="MH_TYPE" val="ENTRY"/>
  <p:tag name="ID" val="545813"/>
  <p:tag name="MH_ORDER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4925"/>
  <p:tag name="MH_LIBRARY" val="GRAPHIC"/>
  <p:tag name="MH_TYPE" val="Text"/>
  <p:tag name="MH_ORDER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4925"/>
  <p:tag name="MH_LIBRARY" val="GRAPHIC"/>
  <p:tag name="MH_TYPE" val="SubTitle"/>
  <p:tag name="MH_ORDER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4925"/>
  <p:tag name="MH_LIBRARY" val="GRAPHIC"/>
  <p:tag name="MH_TYPE" val="Other"/>
  <p:tag name="MH_ORDER" val="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4925"/>
  <p:tag name="MH_LIBRARY" val="GRAPHIC"/>
  <p:tag name="MH_TYPE" val="Other"/>
  <p:tag name="MH_ORDER" val="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4925"/>
  <p:tag name="MH_LIBRARY" val="GRAPHIC"/>
  <p:tag name="MH_TYPE" val="Other"/>
  <p:tag name="MH_ORDER" val="1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4925"/>
  <p:tag name="MH_LIBRARY" val="GRAPHIC"/>
  <p:tag name="MH_TYPE" val="Other"/>
  <p:tag name="MH_ORDER" val="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4925"/>
  <p:tag name="MH_LIBRARY" val="GRAPHIC"/>
  <p:tag name="MH_TYPE" val="Text"/>
  <p:tag name="MH_ORDER" val="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4925"/>
  <p:tag name="MH_LIBRARY" val="GRAPHIC"/>
  <p:tag name="MH_TYPE" val="SubTitle"/>
  <p:tag name="MH_ORDER" val="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4925"/>
  <p:tag name="MH_LIBRARY" val="GRAPHIC"/>
  <p:tag name="MH_TYPE" val="Other"/>
  <p:tag name="MH_ORDER" val="1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7121434"/>
  <p:tag name="MH_LIBRARY" val="GRAPHI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A000120140530A99PPBG">
  <a:themeElements>
    <a:clrScheme name="KSO_BLUE3">
      <a:dk1>
        <a:srgbClr val="3D3F41"/>
      </a:dk1>
      <a:lt1>
        <a:srgbClr val="FFFFFF"/>
      </a:lt1>
      <a:dk2>
        <a:srgbClr val="3D3F41"/>
      </a:dk2>
      <a:lt2>
        <a:srgbClr val="EAF5FC"/>
      </a:lt2>
      <a:accent1>
        <a:srgbClr val="0070C0"/>
      </a:accent1>
      <a:accent2>
        <a:srgbClr val="6A63CB"/>
      </a:accent2>
      <a:accent3>
        <a:srgbClr val="4040A2"/>
      </a:accent3>
      <a:accent4>
        <a:srgbClr val="AACC03"/>
      </a:accent4>
      <a:accent5>
        <a:srgbClr val="8542A0"/>
      </a:accent5>
      <a:accent6>
        <a:srgbClr val="FFC000"/>
      </a:accent6>
      <a:hlink>
        <a:srgbClr val="00B0F0"/>
      </a:hlink>
      <a:folHlink>
        <a:srgbClr val="AFB2B4"/>
      </a:folHlink>
    </a:clrScheme>
    <a:fontScheme name="KSO主题5">
      <a:majorFont>
        <a:latin typeface="Broadway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A000120140530A99PPBG">
  <a:themeElements>
    <a:clrScheme name="KSO_BLUE3">
      <a:dk1>
        <a:srgbClr val="3D3F41"/>
      </a:dk1>
      <a:lt1>
        <a:srgbClr val="FFFFFF"/>
      </a:lt1>
      <a:dk2>
        <a:srgbClr val="3D3F41"/>
      </a:dk2>
      <a:lt2>
        <a:srgbClr val="EAF5FC"/>
      </a:lt2>
      <a:accent1>
        <a:srgbClr val="0070C0"/>
      </a:accent1>
      <a:accent2>
        <a:srgbClr val="6A63CB"/>
      </a:accent2>
      <a:accent3>
        <a:srgbClr val="4040A2"/>
      </a:accent3>
      <a:accent4>
        <a:srgbClr val="AACC03"/>
      </a:accent4>
      <a:accent5>
        <a:srgbClr val="8542A0"/>
      </a:accent5>
      <a:accent6>
        <a:srgbClr val="FFC000"/>
      </a:accent6>
      <a:hlink>
        <a:srgbClr val="00B0F0"/>
      </a:hlink>
      <a:folHlink>
        <a:srgbClr val="AFB2B4"/>
      </a:folHlink>
    </a:clrScheme>
    <a:fontScheme name="KSO主题5">
      <a:majorFont>
        <a:latin typeface="Broadway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1650</TotalTime>
  <Words>968</Words>
  <Application>Microsoft Office PowerPoint</Application>
  <PresentationFormat>宽屏</PresentationFormat>
  <Paragraphs>214</Paragraphs>
  <Slides>34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51" baseType="lpstr">
      <vt:lpstr>Calibri</vt:lpstr>
      <vt:lpstr>华文琥珀</vt:lpstr>
      <vt:lpstr>幼圆</vt:lpstr>
      <vt:lpstr>Wingdings</vt:lpstr>
      <vt:lpstr>Arial</vt:lpstr>
      <vt:lpstr>Meiryo UI</vt:lpstr>
      <vt:lpstr>方正正中黑简体</vt:lpstr>
      <vt:lpstr>宋体</vt:lpstr>
      <vt:lpstr>方正正黑简体</vt:lpstr>
      <vt:lpstr>Aharoni</vt:lpstr>
      <vt:lpstr>Arial Unicode MS</vt:lpstr>
      <vt:lpstr>微软雅黑</vt:lpstr>
      <vt:lpstr>Alt Matey</vt:lpstr>
      <vt:lpstr>Calibri Light</vt:lpstr>
      <vt:lpstr>Office 主题</vt:lpstr>
      <vt:lpstr>2_A000120140530A99PPBG</vt:lpstr>
      <vt:lpstr>1_A000120140530A99PPBG</vt:lpstr>
      <vt:lpstr>大数据计算漫谈</vt:lpstr>
      <vt:lpstr>PowerPoint 演示文稿</vt:lpstr>
      <vt:lpstr>PowerPoint 演示文稿</vt:lpstr>
      <vt:lpstr>什么是大数据？</vt:lpstr>
      <vt:lpstr>大数据 VS 传统BI</vt:lpstr>
      <vt:lpstr>大数据计算的任务</vt:lpstr>
      <vt:lpstr>大数据计算的工具：示例</vt:lpstr>
      <vt:lpstr>机票实时大数据平台架构</vt:lpstr>
      <vt:lpstr>大数据计算的挑战</vt:lpstr>
      <vt:lpstr>PowerPoint 演示文稿</vt:lpstr>
      <vt:lpstr>大数据计算：卷积</vt:lpstr>
      <vt:lpstr>计算优化：编程语言</vt:lpstr>
      <vt:lpstr>大数据计算：支持向量机（SVM）</vt:lpstr>
      <vt:lpstr>计算优化：单机多核并行</vt:lpstr>
      <vt:lpstr>大数据计算：求解线性回归模型</vt:lpstr>
      <vt:lpstr>大数据计算：矩阵乘法</vt:lpstr>
      <vt:lpstr>计算优化：数值代数运算库</vt:lpstr>
      <vt:lpstr>大数据计算：聚类与距离</vt:lpstr>
      <vt:lpstr>计算优化：数学</vt:lpstr>
      <vt:lpstr>PowerPoint 演示文稿</vt:lpstr>
      <vt:lpstr>大数据计算：人均收入</vt:lpstr>
      <vt:lpstr>计算优化：统计抽样</vt:lpstr>
      <vt:lpstr>计算优化：增量算法</vt:lpstr>
      <vt:lpstr>计算优化：分布式算法</vt:lpstr>
      <vt:lpstr>PowerPoint 演示文稿</vt:lpstr>
      <vt:lpstr>数据越来越丰富</vt:lpstr>
      <vt:lpstr>算法在不断进步</vt:lpstr>
      <vt:lpstr>工具在不断完善</vt:lpstr>
      <vt:lpstr>认知度继续提升</vt:lpstr>
      <vt:lpstr>学习热情高涨</vt:lpstr>
      <vt:lpstr>资本市场看好</vt:lpstr>
      <vt:lpstr>骗子越来越少？</vt:lpstr>
      <vt:lpstr>机票大数据应用展望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述职报告</dc:title>
  <dc:creator>vxp许鹏</dc:creator>
  <cp:lastModifiedBy>vxqw肖铨武</cp:lastModifiedBy>
  <cp:revision>306</cp:revision>
  <dcterms:created xsi:type="dcterms:W3CDTF">2016-06-28T09:56:39Z</dcterms:created>
  <dcterms:modified xsi:type="dcterms:W3CDTF">2017-08-09T04:48:16Z</dcterms:modified>
</cp:coreProperties>
</file>